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9" r:id="rId4"/>
    <p:sldId id="258" r:id="rId5"/>
    <p:sldId id="260" r:id="rId6"/>
    <p:sldId id="261" r:id="rId7"/>
    <p:sldId id="262" r:id="rId8"/>
    <p:sldId id="263" r:id="rId9"/>
    <p:sldId id="264" r:id="rId10"/>
    <p:sldId id="271" r:id="rId11"/>
    <p:sldId id="265" r:id="rId12"/>
    <p:sldId id="266" r:id="rId13"/>
    <p:sldId id="267" r:id="rId14"/>
    <p:sldId id="269" r:id="rId15"/>
    <p:sldId id="268" r:id="rId16"/>
    <p:sldId id="270" r:id="rId17"/>
    <p:sldId id="272" r:id="rId18"/>
    <p:sldId id="273" r:id="rId19"/>
    <p:sldId id="274" r:id="rId20"/>
    <p:sldId id="275" r:id="rId21"/>
    <p:sldId id="277" r:id="rId22"/>
    <p:sldId id="281" r:id="rId23"/>
    <p:sldId id="282" r:id="rId24"/>
    <p:sldId id="303" r:id="rId25"/>
    <p:sldId id="297" r:id="rId26"/>
    <p:sldId id="285" r:id="rId27"/>
    <p:sldId id="300" r:id="rId28"/>
    <p:sldId id="286" r:id="rId29"/>
    <p:sldId id="278" r:id="rId30"/>
    <p:sldId id="276" r:id="rId31"/>
    <p:sldId id="301" r:id="rId32"/>
    <p:sldId id="279" r:id="rId33"/>
    <p:sldId id="287" r:id="rId34"/>
    <p:sldId id="288" r:id="rId35"/>
    <p:sldId id="289" r:id="rId36"/>
    <p:sldId id="290" r:id="rId37"/>
    <p:sldId id="291" r:id="rId38"/>
    <p:sldId id="292" r:id="rId39"/>
    <p:sldId id="293" r:id="rId40"/>
    <p:sldId id="302" r:id="rId41"/>
    <p:sldId id="294" r:id="rId42"/>
    <p:sldId id="295" r:id="rId43"/>
    <p:sldId id="304" r:id="rId44"/>
    <p:sldId id="305" r:id="rId45"/>
    <p:sldId id="306" r:id="rId46"/>
    <p:sldId id="308" r:id="rId47"/>
    <p:sldId id="307" r:id="rId48"/>
    <p:sldId id="280" r:id="rId49"/>
  </p:sldIdLst>
  <p:sldSz cx="12192000" cy="6858000"/>
  <p:notesSz cx="9929813" cy="6799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2996" cy="34132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24498" y="0"/>
            <a:ext cx="4302996" cy="341322"/>
          </a:xfrm>
          <a:prstGeom prst="rect">
            <a:avLst/>
          </a:prstGeom>
        </p:spPr>
        <p:txBody>
          <a:bodyPr vert="horz" lIns="91440" tIns="45720" rIns="91440" bIns="45720" rtlCol="0"/>
          <a:lstStyle>
            <a:lvl1pPr algn="r">
              <a:defRPr sz="1200"/>
            </a:lvl1pPr>
          </a:lstStyle>
          <a:p>
            <a:fld id="{863A4C07-FFDA-4FBD-B3EF-437931793F64}" type="datetimeFigureOut">
              <a:rPr lang="cs-CZ" smtClean="0"/>
              <a:t>24.06.2019</a:t>
            </a:fld>
            <a:endParaRPr lang="cs-CZ"/>
          </a:p>
        </p:txBody>
      </p:sp>
      <p:sp>
        <p:nvSpPr>
          <p:cNvPr id="4" name="Zástupný symbol pro obrázek snímku 3"/>
          <p:cNvSpPr>
            <a:spLocks noGrp="1" noRot="1" noChangeAspect="1"/>
          </p:cNvSpPr>
          <p:nvPr>
            <p:ph type="sldImg" idx="2"/>
          </p:nvPr>
        </p:nvSpPr>
        <p:spPr>
          <a:xfrm>
            <a:off x="2924175" y="849313"/>
            <a:ext cx="4081463" cy="22955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2286" y="3271908"/>
            <a:ext cx="7945242" cy="2677312"/>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457941"/>
            <a:ext cx="4302996" cy="34132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4498" y="6457941"/>
            <a:ext cx="4302996" cy="341322"/>
          </a:xfrm>
          <a:prstGeom prst="rect">
            <a:avLst/>
          </a:prstGeom>
        </p:spPr>
        <p:txBody>
          <a:bodyPr vert="horz" lIns="91440" tIns="45720" rIns="91440" bIns="45720" rtlCol="0" anchor="b"/>
          <a:lstStyle>
            <a:lvl1pPr algn="r">
              <a:defRPr sz="1200"/>
            </a:lvl1pPr>
          </a:lstStyle>
          <a:p>
            <a:fld id="{0EFB89E2-2F72-4AEE-A772-1102CDE99F04}" type="slidenum">
              <a:rPr lang="cs-CZ" smtClean="0"/>
              <a:t>‹#›</a:t>
            </a:fld>
            <a:endParaRPr lang="cs-CZ"/>
          </a:p>
        </p:txBody>
      </p:sp>
    </p:spTree>
    <p:extLst>
      <p:ext uri="{BB962C8B-B14F-4D97-AF65-F5344CB8AC3E}">
        <p14:creationId xmlns:p14="http://schemas.microsoft.com/office/powerpoint/2010/main" val="4564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49931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51855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87823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28336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8872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00467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12672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29452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65407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A54B6F6-7E1C-4144-951B-311370C77A42}" type="datetimeFigureOut">
              <a:rPr lang="cs-CZ" smtClean="0"/>
              <a:t>24.06.2019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96584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A54B6F6-7E1C-4144-951B-311370C77A42}" type="datetimeFigureOut">
              <a:rPr lang="cs-CZ" smtClean="0"/>
              <a:t>24.06.2019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09382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A54B6F6-7E1C-4144-951B-311370C77A42}" type="datetimeFigureOut">
              <a:rPr lang="cs-CZ" smtClean="0"/>
              <a:t>24.06.2019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2161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A54B6F6-7E1C-4144-951B-311370C77A42}" type="datetimeFigureOut">
              <a:rPr lang="cs-CZ" smtClean="0"/>
              <a:t>24.06.2019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93605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4B6F6-7E1C-4144-951B-311370C77A42}" type="datetimeFigureOut">
              <a:rPr lang="cs-CZ" smtClean="0"/>
              <a:t>24.06.2019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290888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A54B6F6-7E1C-4144-951B-311370C77A42}" type="datetimeFigureOut">
              <a:rPr lang="cs-CZ" smtClean="0"/>
              <a:t>24.06.2019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144167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A54B6F6-7E1C-4144-951B-311370C77A42}" type="datetimeFigureOut">
              <a:rPr lang="cs-CZ" smtClean="0"/>
              <a:t>24.06.2019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B80744E-529D-4952-8E21-9D04D7EB54E4}" type="slidenum">
              <a:rPr lang="cs-CZ" smtClean="0"/>
              <a:t>‹#›</a:t>
            </a:fld>
            <a:endParaRPr lang="cs-CZ"/>
          </a:p>
        </p:txBody>
      </p:sp>
    </p:spTree>
    <p:extLst>
      <p:ext uri="{BB962C8B-B14F-4D97-AF65-F5344CB8AC3E}">
        <p14:creationId xmlns:p14="http://schemas.microsoft.com/office/powerpoint/2010/main" val="386549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54B6F6-7E1C-4144-951B-311370C77A42}" type="datetimeFigureOut">
              <a:rPr lang="cs-CZ" smtClean="0"/>
              <a:t>24.06.2019</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80744E-529D-4952-8E21-9D04D7EB54E4}" type="slidenum">
              <a:rPr lang="cs-CZ" smtClean="0"/>
              <a:t>‹#›</a:t>
            </a:fld>
            <a:endParaRPr lang="cs-CZ"/>
          </a:p>
        </p:txBody>
      </p:sp>
    </p:spTree>
    <p:extLst>
      <p:ext uri="{BB962C8B-B14F-4D97-AF65-F5344CB8AC3E}">
        <p14:creationId xmlns:p14="http://schemas.microsoft.com/office/powerpoint/2010/main" val="4222038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asroznovsko.cz/file.php?nid=3898&amp;oid=611186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masroznovsko.cz/file.php?nid=3898&amp;oid=693840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hubova@masroznovsko.cz"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rop.mmr.cz/getmedia/0844f404-97f2-40b6-9db0-78ff674e5a11/Specificka-pravidla-SC4-1_vecne-zamereni-3-1_v-1-2.pdf.aspx?ext=.pdf" TargetMode="External"/><Relationship Id="rId2" Type="http://schemas.openxmlformats.org/officeDocument/2006/relationships/hyperlink" Target="https://www.irop.mmr.cz/getmedia/6f92fe90-a06e-459a-acaa-68c2b291e410/Obecna-pravidla-IROP_vydani-1-12_cistopis.pdf.aspx?ext=.pdf" TargetMode="External"/><Relationship Id="rId1" Type="http://schemas.openxmlformats.org/officeDocument/2006/relationships/slideLayout" Target="../slideLayouts/slideLayout2.xml"/><Relationship Id="rId5" Type="http://schemas.openxmlformats.org/officeDocument/2006/relationships/hyperlink" Target="https://www.irop.mmr.cz/cs/Vyzvy/Seznam/Vyzva-c-55-Kulturni-dedictvi-integrovane-projekty" TargetMode="External"/><Relationship Id="rId4" Type="http://schemas.openxmlformats.org/officeDocument/2006/relationships/hyperlink" Target="http://www.masroznovsko.cz/file.php?nid=3898&amp;oid=611186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E8872-F89B-4082-BE3B-17920DF9A9AA}"/>
              </a:ext>
            </a:extLst>
          </p:cNvPr>
          <p:cNvSpPr>
            <a:spLocks noGrp="1"/>
          </p:cNvSpPr>
          <p:nvPr>
            <p:ph type="ctrTitle"/>
          </p:nvPr>
        </p:nvSpPr>
        <p:spPr>
          <a:xfrm>
            <a:off x="518746" y="2404534"/>
            <a:ext cx="9328639" cy="2536743"/>
          </a:xfrm>
        </p:spPr>
        <p:txBody>
          <a:bodyPr/>
          <a:lstStyle/>
          <a:p>
            <a:pPr algn="ctr"/>
            <a:r>
              <a:rPr lang="cs-CZ" sz="3200" b="1" dirty="0"/>
              <a:t>Místní akční skupina Rožnovsko, z.s.</a:t>
            </a:r>
            <a:br>
              <a:rPr lang="cs-CZ" sz="3200" b="1" dirty="0"/>
            </a:br>
            <a:br>
              <a:rPr lang="cs-CZ" sz="3200" b="1" dirty="0"/>
            </a:br>
            <a:r>
              <a:rPr lang="cs-CZ" sz="2000" b="1" dirty="0">
                <a:solidFill>
                  <a:srgbClr val="0070C0"/>
                </a:solidFill>
              </a:rPr>
              <a:t>seminář k</a:t>
            </a:r>
            <a:r>
              <a:rPr lang="cs-CZ" sz="2000" dirty="0">
                <a:solidFill>
                  <a:srgbClr val="0070C0"/>
                </a:solidFill>
              </a:rPr>
              <a:t> </a:t>
            </a:r>
            <a:r>
              <a:rPr lang="cs-CZ" sz="2000" b="1" dirty="0">
                <a:solidFill>
                  <a:srgbClr val="0070C0"/>
                </a:solidFill>
              </a:rPr>
              <a:t>6. výzvě IROP - „KULTURNÍ DĚDICTVÍ“</a:t>
            </a:r>
            <a:br>
              <a:rPr lang="cs-CZ" sz="2000" dirty="0">
                <a:solidFill>
                  <a:srgbClr val="0070C0"/>
                </a:solidFill>
              </a:rPr>
            </a:br>
            <a:r>
              <a:rPr lang="cs-CZ" sz="2000" dirty="0">
                <a:solidFill>
                  <a:srgbClr val="0070C0"/>
                </a:solidFill>
              </a:rPr>
              <a:t>v rámci realizace Strategie komunitně vedeného místního rozvoje (SCLLD)</a:t>
            </a:r>
            <a:br>
              <a:rPr lang="cs-CZ" sz="2000" dirty="0">
                <a:solidFill>
                  <a:srgbClr val="0070C0"/>
                </a:solidFill>
              </a:rPr>
            </a:br>
            <a:br>
              <a:rPr lang="cs-CZ" sz="2000" dirty="0">
                <a:solidFill>
                  <a:srgbClr val="0070C0"/>
                </a:solidFill>
              </a:rPr>
            </a:br>
            <a:r>
              <a:rPr lang="cs-CZ" sz="2000" dirty="0">
                <a:solidFill>
                  <a:srgbClr val="0070C0"/>
                </a:solidFill>
              </a:rPr>
              <a:t>V Zašové 25.6.2019</a:t>
            </a:r>
          </a:p>
        </p:txBody>
      </p:sp>
      <p:pic>
        <p:nvPicPr>
          <p:cNvPr id="5" name="Obrázek 4">
            <a:extLst>
              <a:ext uri="{FF2B5EF4-FFF2-40B4-BE49-F238E27FC236}">
                <a16:creationId xmlns:a16="http://schemas.microsoft.com/office/drawing/2014/main" id="{80A7FF1B-B39D-4581-8326-E282C713E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202" y="5182641"/>
            <a:ext cx="1220736" cy="976796"/>
          </a:xfrm>
          <a:prstGeom prst="rect">
            <a:avLst/>
          </a:prstGeom>
        </p:spPr>
      </p:pic>
      <p:pic>
        <p:nvPicPr>
          <p:cNvPr id="6" name="Obrázek 5" descr="C:\Users\Veronika Hubová\AppData\Local\Microsoft\Windows\INetCache\Content.Word\IROP_CZ_RO_B_C RGB.JPG">
            <a:extLst>
              <a:ext uri="{FF2B5EF4-FFF2-40B4-BE49-F238E27FC236}">
                <a16:creationId xmlns:a16="http://schemas.microsoft.com/office/drawing/2014/main" id="{9C074F67-8E2C-4503-A6B6-86D88D43B0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339" y="821918"/>
            <a:ext cx="7097739" cy="1261860"/>
          </a:xfrm>
          <a:prstGeom prst="rect">
            <a:avLst/>
          </a:prstGeom>
          <a:noFill/>
          <a:ln>
            <a:noFill/>
          </a:ln>
        </p:spPr>
      </p:pic>
    </p:spTree>
    <p:extLst>
      <p:ext uri="{BB962C8B-B14F-4D97-AF65-F5344CB8AC3E}">
        <p14:creationId xmlns:p14="http://schemas.microsoft.com/office/powerpoint/2010/main" val="195358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18BD64-9943-4F11-929E-6ED894AE5EEF}"/>
              </a:ext>
            </a:extLst>
          </p:cNvPr>
          <p:cNvSpPr>
            <a:spLocks noGrp="1"/>
          </p:cNvSpPr>
          <p:nvPr>
            <p:ph type="title"/>
          </p:nvPr>
        </p:nvSpPr>
        <p:spPr>
          <a:xfrm>
            <a:off x="677334" y="609600"/>
            <a:ext cx="8596668" cy="733425"/>
          </a:xfrm>
        </p:spPr>
        <p:txBody>
          <a:bodyPr/>
          <a:lstStyle/>
          <a:p>
            <a:r>
              <a:rPr lang="cs-CZ" dirty="0"/>
              <a:t>Území realizace projektu:</a:t>
            </a:r>
          </a:p>
        </p:txBody>
      </p:sp>
      <p:sp>
        <p:nvSpPr>
          <p:cNvPr id="3" name="Zástupný symbol pro obsah 2">
            <a:extLst>
              <a:ext uri="{FF2B5EF4-FFF2-40B4-BE49-F238E27FC236}">
                <a16:creationId xmlns:a16="http://schemas.microsoft.com/office/drawing/2014/main" id="{91F7BC3A-36EB-49D1-90F0-152992E14B01}"/>
              </a:ext>
            </a:extLst>
          </p:cNvPr>
          <p:cNvSpPr>
            <a:spLocks noGrp="1"/>
          </p:cNvSpPr>
          <p:nvPr>
            <p:ph idx="1"/>
          </p:nvPr>
        </p:nvSpPr>
        <p:spPr>
          <a:xfrm>
            <a:off x="677334" y="1343025"/>
            <a:ext cx="8709554" cy="5657850"/>
          </a:xfrm>
        </p:spPr>
        <p:txBody>
          <a:bodyPr>
            <a:normAutofit/>
          </a:bodyPr>
          <a:lstStyle/>
          <a:p>
            <a:r>
              <a:rPr lang="cs-CZ" dirty="0"/>
              <a:t>Území MAS Rožnovsko, z.s., na území těchto obcí:</a:t>
            </a:r>
          </a:p>
          <a:p>
            <a:pPr lvl="1"/>
            <a:r>
              <a:rPr lang="cs-CZ" dirty="0"/>
              <a:t>Dolní Bečva</a:t>
            </a:r>
          </a:p>
          <a:p>
            <a:pPr lvl="1"/>
            <a:r>
              <a:rPr lang="cs-CZ" dirty="0"/>
              <a:t>Horní Bečva</a:t>
            </a:r>
          </a:p>
          <a:p>
            <a:pPr lvl="1"/>
            <a:r>
              <a:rPr lang="cs-CZ" dirty="0"/>
              <a:t>Hutisko-Solanec</a:t>
            </a:r>
          </a:p>
          <a:p>
            <a:pPr lvl="1"/>
            <a:r>
              <a:rPr lang="cs-CZ" dirty="0" err="1"/>
              <a:t>Krhová</a:t>
            </a:r>
            <a:endParaRPr lang="cs-CZ" dirty="0"/>
          </a:p>
          <a:p>
            <a:pPr lvl="1"/>
            <a:r>
              <a:rPr lang="cs-CZ" dirty="0"/>
              <a:t>Prostřední Bečva</a:t>
            </a:r>
          </a:p>
          <a:p>
            <a:pPr lvl="1"/>
            <a:r>
              <a:rPr lang="cs-CZ" dirty="0"/>
              <a:t>Rožnov pod Radhoštěm</a:t>
            </a:r>
          </a:p>
          <a:p>
            <a:pPr lvl="1"/>
            <a:r>
              <a:rPr lang="cs-CZ" dirty="0"/>
              <a:t>Střítež nad Bečvou</a:t>
            </a:r>
          </a:p>
          <a:p>
            <a:pPr lvl="1"/>
            <a:r>
              <a:rPr lang="cs-CZ" dirty="0"/>
              <a:t>Valašská Bystřice</a:t>
            </a:r>
          </a:p>
          <a:p>
            <a:pPr lvl="1"/>
            <a:r>
              <a:rPr lang="cs-CZ" dirty="0"/>
              <a:t>Valašské Meziříčí</a:t>
            </a:r>
          </a:p>
          <a:p>
            <a:pPr lvl="1"/>
            <a:r>
              <a:rPr lang="cs-CZ" dirty="0"/>
              <a:t>Velká Lhota</a:t>
            </a:r>
          </a:p>
          <a:p>
            <a:pPr lvl="1"/>
            <a:r>
              <a:rPr lang="cs-CZ" dirty="0"/>
              <a:t>Vidče</a:t>
            </a:r>
          </a:p>
          <a:p>
            <a:pPr lvl="1"/>
            <a:r>
              <a:rPr lang="cs-CZ" dirty="0"/>
              <a:t>Vigantice</a:t>
            </a:r>
          </a:p>
          <a:p>
            <a:pPr lvl="1"/>
            <a:r>
              <a:rPr lang="cs-CZ" dirty="0"/>
              <a:t>Zašová</a:t>
            </a:r>
          </a:p>
          <a:p>
            <a:pPr lvl="1"/>
            <a:r>
              <a:rPr lang="cs-CZ" dirty="0"/>
              <a:t>Zubří</a:t>
            </a:r>
          </a:p>
        </p:txBody>
      </p:sp>
    </p:spTree>
    <p:extLst>
      <p:ext uri="{BB962C8B-B14F-4D97-AF65-F5344CB8AC3E}">
        <p14:creationId xmlns:p14="http://schemas.microsoft.com/office/powerpoint/2010/main" val="257926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5034A2-2AFF-4B1A-901E-A87AAD1B2353}"/>
              </a:ext>
            </a:extLst>
          </p:cNvPr>
          <p:cNvSpPr>
            <a:spLocks noGrp="1"/>
          </p:cNvSpPr>
          <p:nvPr>
            <p:ph type="title"/>
          </p:nvPr>
        </p:nvSpPr>
        <p:spPr>
          <a:xfrm>
            <a:off x="677334" y="609600"/>
            <a:ext cx="8596668" cy="676275"/>
          </a:xfrm>
        </p:spPr>
        <p:txBody>
          <a:bodyPr/>
          <a:lstStyle/>
          <a:p>
            <a:r>
              <a:rPr lang="cs-CZ" dirty="0"/>
              <a:t>Cílové skupiny:</a:t>
            </a:r>
          </a:p>
        </p:txBody>
      </p:sp>
      <p:sp>
        <p:nvSpPr>
          <p:cNvPr id="3" name="Zástupný symbol pro obsah 2">
            <a:extLst>
              <a:ext uri="{FF2B5EF4-FFF2-40B4-BE49-F238E27FC236}">
                <a16:creationId xmlns:a16="http://schemas.microsoft.com/office/drawing/2014/main" id="{91A3DCA9-4627-4072-BE7C-FA371FC9EE22}"/>
              </a:ext>
            </a:extLst>
          </p:cNvPr>
          <p:cNvSpPr>
            <a:spLocks noGrp="1"/>
          </p:cNvSpPr>
          <p:nvPr>
            <p:ph idx="1"/>
          </p:nvPr>
        </p:nvSpPr>
        <p:spPr>
          <a:xfrm>
            <a:off x="677334" y="1643063"/>
            <a:ext cx="8596668" cy="4398299"/>
          </a:xfrm>
        </p:spPr>
        <p:txBody>
          <a:bodyPr>
            <a:normAutofit/>
          </a:bodyPr>
          <a:lstStyle/>
          <a:p>
            <a:r>
              <a:rPr lang="cs-CZ" sz="2400" dirty="0"/>
              <a:t>Návštěvníci</a:t>
            </a:r>
          </a:p>
          <a:p>
            <a:r>
              <a:rPr lang="cs-CZ" sz="2400" dirty="0"/>
              <a:t>Vlastníci památek</a:t>
            </a:r>
          </a:p>
          <a:p>
            <a:r>
              <a:rPr lang="cs-CZ" sz="2400" dirty="0"/>
              <a:t>Vlastníci muzeí</a:t>
            </a:r>
          </a:p>
          <a:p>
            <a:r>
              <a:rPr lang="cs-CZ" sz="2400" dirty="0"/>
              <a:t>Subjekty s právem hospodaření</a:t>
            </a:r>
          </a:p>
          <a:p>
            <a:r>
              <a:rPr lang="cs-CZ" sz="2400" dirty="0"/>
              <a:t>Místní obyvatelé</a:t>
            </a:r>
          </a:p>
          <a:p>
            <a:r>
              <a:rPr lang="cs-CZ" sz="2400" dirty="0"/>
              <a:t>Podnikatelé</a:t>
            </a:r>
          </a:p>
        </p:txBody>
      </p:sp>
    </p:spTree>
    <p:extLst>
      <p:ext uri="{BB962C8B-B14F-4D97-AF65-F5344CB8AC3E}">
        <p14:creationId xmlns:p14="http://schemas.microsoft.com/office/powerpoint/2010/main" val="41930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219DED-47BB-40DB-97BE-ED08A1B03702}"/>
              </a:ext>
            </a:extLst>
          </p:cNvPr>
          <p:cNvSpPr>
            <a:spLocks noGrp="1"/>
          </p:cNvSpPr>
          <p:nvPr>
            <p:ph type="title"/>
          </p:nvPr>
        </p:nvSpPr>
        <p:spPr>
          <a:xfrm>
            <a:off x="677333" y="609600"/>
            <a:ext cx="9138179" cy="676275"/>
          </a:xfrm>
        </p:spPr>
        <p:txBody>
          <a:bodyPr>
            <a:normAutofit/>
          </a:bodyPr>
          <a:lstStyle/>
          <a:p>
            <a:r>
              <a:rPr lang="cs-CZ" dirty="0"/>
              <a:t>Podporované aktivity – 1 – Památky:</a:t>
            </a:r>
            <a:endParaRPr lang="cs-CZ" sz="2000" dirty="0">
              <a:solidFill>
                <a:schemeClr val="tx1"/>
              </a:solidFill>
            </a:endParaRPr>
          </a:p>
        </p:txBody>
      </p:sp>
      <p:sp>
        <p:nvSpPr>
          <p:cNvPr id="3" name="Zástupný symbol pro obsah 2">
            <a:extLst>
              <a:ext uri="{FF2B5EF4-FFF2-40B4-BE49-F238E27FC236}">
                <a16:creationId xmlns:a16="http://schemas.microsoft.com/office/drawing/2014/main" id="{0E261D87-2100-43BA-8FAC-855E2918199F}"/>
              </a:ext>
            </a:extLst>
          </p:cNvPr>
          <p:cNvSpPr>
            <a:spLocks noGrp="1"/>
          </p:cNvSpPr>
          <p:nvPr>
            <p:ph idx="1"/>
          </p:nvPr>
        </p:nvSpPr>
        <p:spPr>
          <a:xfrm>
            <a:off x="677333" y="1471613"/>
            <a:ext cx="9423929" cy="4569749"/>
          </a:xfrm>
        </p:spPr>
        <p:txBody>
          <a:bodyPr>
            <a:normAutofit/>
          </a:bodyPr>
          <a:lstStyle/>
          <a:p>
            <a:r>
              <a:rPr lang="cs-CZ" sz="2400" dirty="0"/>
              <a:t>Revitalizace a zatraktivnění:</a:t>
            </a:r>
          </a:p>
          <a:p>
            <a:pPr marL="0" indent="0">
              <a:buNone/>
            </a:pPr>
            <a:r>
              <a:rPr lang="cs-CZ" sz="2400" dirty="0"/>
              <a:t>• památek zapsaných na Seznam světového dědictví UNESCO,</a:t>
            </a:r>
          </a:p>
          <a:p>
            <a:pPr marL="0" indent="0">
              <a:buNone/>
            </a:pPr>
            <a:r>
              <a:rPr lang="cs-CZ" sz="2400" dirty="0"/>
              <a:t>• památek zapsaných na Indikativní seznam světového dědictví UNESCO v kategorii kulturní dědictví,</a:t>
            </a:r>
          </a:p>
          <a:p>
            <a:pPr marL="0" indent="0">
              <a:buNone/>
            </a:pPr>
            <a:r>
              <a:rPr lang="cs-CZ" sz="2400" dirty="0"/>
              <a:t>• národních kulturních památek k 1. 1. 2014</a:t>
            </a:r>
          </a:p>
          <a:p>
            <a:pPr marL="0" indent="0">
              <a:buNone/>
            </a:pPr>
            <a:r>
              <a:rPr lang="cs-CZ" sz="2400" dirty="0"/>
              <a:t>• památek evidovaných v Indikativním seznamu národních kulturních památek k 1. 1. 2014	</a:t>
            </a:r>
          </a:p>
          <a:p>
            <a:pPr lvl="2"/>
            <a:endParaRPr lang="cs-CZ" sz="2400" dirty="0"/>
          </a:p>
          <a:p>
            <a:r>
              <a:rPr lang="cs-CZ" sz="2200" dirty="0"/>
              <a:t>Aktivita Památky je popsán v kapitole 3.2 na str. 10 – 25 Specifických pravidel.</a:t>
            </a:r>
          </a:p>
        </p:txBody>
      </p:sp>
    </p:spTree>
    <p:extLst>
      <p:ext uri="{BB962C8B-B14F-4D97-AF65-F5344CB8AC3E}">
        <p14:creationId xmlns:p14="http://schemas.microsoft.com/office/powerpoint/2010/main" val="111455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A42158-24DA-4E53-A0BF-8DED8CDB3DF3}"/>
              </a:ext>
            </a:extLst>
          </p:cNvPr>
          <p:cNvSpPr>
            <a:spLocks noGrp="1"/>
          </p:cNvSpPr>
          <p:nvPr>
            <p:ph type="title"/>
          </p:nvPr>
        </p:nvSpPr>
        <p:spPr>
          <a:xfrm>
            <a:off x="677334" y="609600"/>
            <a:ext cx="8596668" cy="704850"/>
          </a:xfrm>
        </p:spPr>
        <p:txBody>
          <a:bodyPr/>
          <a:lstStyle/>
          <a:p>
            <a:r>
              <a:rPr lang="cs-CZ" dirty="0"/>
              <a:t>Typy podporovaných projektů:</a:t>
            </a:r>
          </a:p>
        </p:txBody>
      </p:sp>
      <p:sp>
        <p:nvSpPr>
          <p:cNvPr id="3" name="Zástupný symbol pro obsah 2">
            <a:extLst>
              <a:ext uri="{FF2B5EF4-FFF2-40B4-BE49-F238E27FC236}">
                <a16:creationId xmlns:a16="http://schemas.microsoft.com/office/drawing/2014/main" id="{CDE726BC-5BC1-4D10-B0AC-AB0EB3822CA3}"/>
              </a:ext>
            </a:extLst>
          </p:cNvPr>
          <p:cNvSpPr>
            <a:spLocks noGrp="1"/>
          </p:cNvSpPr>
          <p:nvPr>
            <p:ph idx="1"/>
          </p:nvPr>
        </p:nvSpPr>
        <p:spPr>
          <a:xfrm>
            <a:off x="677334" y="1314450"/>
            <a:ext cx="9095316" cy="5543550"/>
          </a:xfrm>
        </p:spPr>
        <p:txBody>
          <a:bodyPr>
            <a:normAutofit/>
          </a:bodyPr>
          <a:lstStyle/>
          <a:p>
            <a:r>
              <a:rPr lang="cs-CZ" b="1" dirty="0"/>
              <a:t>Aktivita Památky:</a:t>
            </a:r>
          </a:p>
          <a:p>
            <a:r>
              <a:rPr lang="cs-CZ" dirty="0"/>
              <a:t>• Obnova památek (rekonstrukce a stavební úpravy vedoucí k zajištění vyšší bezpečnosti návštěvníků)</a:t>
            </a:r>
          </a:p>
          <a:p>
            <a:r>
              <a:rPr lang="cs-CZ" dirty="0"/>
              <a:t>• Obnova parků a zahrad u souborů památek</a:t>
            </a:r>
          </a:p>
          <a:p>
            <a:r>
              <a:rPr lang="cs-CZ" dirty="0"/>
              <a:t>• Odstranění přístupových bariér</a:t>
            </a:r>
          </a:p>
          <a:p>
            <a:r>
              <a:rPr lang="cs-CZ" dirty="0"/>
              <a:t>• Rekonstrukce stávajících expozic a depozitářů a budování nových expozic a depozitářů</a:t>
            </a:r>
          </a:p>
          <a:p>
            <a:r>
              <a:rPr lang="cs-CZ" dirty="0"/>
              <a:t>• </a:t>
            </a:r>
            <a:r>
              <a:rPr lang="cs-CZ" dirty="0" err="1"/>
              <a:t>Restaurování-konzervování</a:t>
            </a:r>
            <a:r>
              <a:rPr lang="cs-CZ" dirty="0"/>
              <a:t> movitých </a:t>
            </a:r>
            <a:r>
              <a:rPr lang="cs-CZ" dirty="0" err="1"/>
              <a:t>pedmětů</a:t>
            </a:r>
            <a:r>
              <a:rPr lang="cs-CZ" dirty="0"/>
              <a:t>, které jsou součástí podporovaných památek</a:t>
            </a:r>
          </a:p>
          <a:p>
            <a:r>
              <a:rPr lang="cs-CZ" dirty="0"/>
              <a:t>• Zvýšení ochrany památky a jejího zabezpečení</a:t>
            </a:r>
          </a:p>
          <a:p>
            <a:r>
              <a:rPr lang="cs-CZ" dirty="0"/>
              <a:t>• Modernizace, popř. výstavba nezbytných objektů technického a </a:t>
            </a:r>
            <a:r>
              <a:rPr lang="cs-CZ" dirty="0" err="1"/>
              <a:t>technmologického</a:t>
            </a:r>
            <a:r>
              <a:rPr lang="cs-CZ" dirty="0"/>
              <a:t> zázemí a objektů sociálního zázemí, resp. návštěvnické </a:t>
            </a:r>
            <a:r>
              <a:rPr lang="cs-CZ" dirty="0" err="1"/>
              <a:t>infrastuktury</a:t>
            </a:r>
            <a:r>
              <a:rPr lang="cs-CZ" dirty="0"/>
              <a:t>	</a:t>
            </a:r>
          </a:p>
        </p:txBody>
      </p:sp>
    </p:spTree>
    <p:extLst>
      <p:ext uri="{BB962C8B-B14F-4D97-AF65-F5344CB8AC3E}">
        <p14:creationId xmlns:p14="http://schemas.microsoft.com/office/powerpoint/2010/main" val="221020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75FE0-789E-42AB-B8B3-AC9F8D7B470E}"/>
              </a:ext>
            </a:extLst>
          </p:cNvPr>
          <p:cNvSpPr>
            <a:spLocks noGrp="1"/>
          </p:cNvSpPr>
          <p:nvPr>
            <p:ph type="title"/>
          </p:nvPr>
        </p:nvSpPr>
        <p:spPr>
          <a:xfrm>
            <a:off x="677334" y="266330"/>
            <a:ext cx="8596668" cy="1062408"/>
          </a:xfrm>
        </p:spPr>
        <p:txBody>
          <a:bodyPr/>
          <a:lstStyle/>
          <a:p>
            <a:r>
              <a:rPr lang="cs-CZ" dirty="0"/>
              <a:t>Způsobilé výdaje:</a:t>
            </a:r>
          </a:p>
        </p:txBody>
      </p:sp>
      <p:sp>
        <p:nvSpPr>
          <p:cNvPr id="3" name="Zástupný symbol pro obsah 2">
            <a:extLst>
              <a:ext uri="{FF2B5EF4-FFF2-40B4-BE49-F238E27FC236}">
                <a16:creationId xmlns:a16="http://schemas.microsoft.com/office/drawing/2014/main" id="{D5ED7BF0-BCB3-482B-A013-436B16324811}"/>
              </a:ext>
            </a:extLst>
          </p:cNvPr>
          <p:cNvSpPr>
            <a:spLocks noGrp="1"/>
          </p:cNvSpPr>
          <p:nvPr>
            <p:ph idx="1"/>
          </p:nvPr>
        </p:nvSpPr>
        <p:spPr>
          <a:xfrm>
            <a:off x="677333" y="967666"/>
            <a:ext cx="9066742" cy="5747459"/>
          </a:xfrm>
        </p:spPr>
        <p:txBody>
          <a:bodyPr>
            <a:normAutofit fontScale="77500" lnSpcReduction="20000"/>
          </a:bodyPr>
          <a:lstStyle/>
          <a:p>
            <a:r>
              <a:rPr lang="cs-CZ" sz="2000" dirty="0"/>
              <a:t>Na </a:t>
            </a:r>
            <a:r>
              <a:rPr lang="cs-CZ" sz="2000" b="1" dirty="0"/>
              <a:t>hlavní aktivity proje</a:t>
            </a:r>
            <a:r>
              <a:rPr lang="cs-CZ" sz="2000" dirty="0"/>
              <a:t>ktu musí být vynaloženo </a:t>
            </a:r>
            <a:r>
              <a:rPr lang="cs-CZ" sz="2000" b="1" dirty="0">
                <a:solidFill>
                  <a:srgbClr val="FF0000"/>
                </a:solidFill>
              </a:rPr>
              <a:t>minimálně 85 % celkových způsobilých výdajů </a:t>
            </a:r>
            <a:r>
              <a:rPr lang="cs-CZ" sz="2000" dirty="0"/>
              <a:t>projektu. </a:t>
            </a:r>
          </a:p>
          <a:p>
            <a:pPr marL="0" indent="0">
              <a:buNone/>
            </a:pPr>
            <a:r>
              <a:rPr lang="cs-CZ" sz="2000" dirty="0"/>
              <a:t>A jsou to tyto výdaje:</a:t>
            </a:r>
          </a:p>
          <a:p>
            <a:r>
              <a:rPr lang="cs-CZ" dirty="0"/>
              <a:t>obnova památek (stavba, rekonstrukce a stavební úpravy, odstraňování nepůvodních a nevyhovujících stavebních prvků či staveb, realizace inženýrských sítí, restaurátorské a konzervační práce), </a:t>
            </a:r>
          </a:p>
          <a:p>
            <a:r>
              <a:rPr lang="cs-CZ" dirty="0"/>
              <a:t>obnova zahrad a parků, pokud jsou součástí </a:t>
            </a:r>
            <a:r>
              <a:rPr lang="cs-CZ" dirty="0" err="1"/>
              <a:t>podporovatelných</a:t>
            </a:r>
            <a:r>
              <a:rPr lang="cs-CZ" dirty="0"/>
              <a:t> památek nebo samy jsou podporovanou památkou (terénní úpravy, obnova zeleně a vodních ploch, budování, úprava a obnova cest, realizace inženýrských sítí), </a:t>
            </a:r>
          </a:p>
          <a:p>
            <a:r>
              <a:rPr lang="cs-CZ" dirty="0"/>
              <a:t>odstraňování přístupových bariér (budování, úprava a obnova přístupových ploch a prvků, určených pro pohyb návštěvníků, budování výtahů a bezbariérových prvků pro návštěvníky s omezenou schopností pohybu a orientace), </a:t>
            </a:r>
          </a:p>
          <a:p>
            <a:r>
              <a:rPr lang="cs-CZ" dirty="0"/>
              <a:t>rekonstrukce expozic a depozitářů, budování nových expozic a depozitářů, sociálního zázemí, pořízení nezbytného vybavení a zařízení, </a:t>
            </a:r>
          </a:p>
          <a:p>
            <a:r>
              <a:rPr lang="cs-CZ" dirty="0" err="1"/>
              <a:t>restaurování-konzervování</a:t>
            </a:r>
            <a:r>
              <a:rPr lang="cs-CZ" dirty="0"/>
              <a:t> movitých předmětů, které jsou součástí podporovaných památek (podmínka doložení restaurátorského záměru při žádosti o platbu), </a:t>
            </a:r>
          </a:p>
          <a:p>
            <a:r>
              <a:rPr lang="cs-CZ" dirty="0"/>
              <a:t>zvýšení ochrany památky a jejího zabezpečení (pořízení bezpečnostních prvků a zařízení), </a:t>
            </a:r>
          </a:p>
          <a:p>
            <a:r>
              <a:rPr lang="cs-CZ" dirty="0"/>
              <a:t>modernizace a výstavba nezbytných objektů technického a technologického zázemí (včetně pořízení technologického zařízení a strojů, umožňujících funkčnost, zpřístupnění a plnohodnotné využívání památky) a objektů sociálního zázemí, resp. návštěvnické infrastruktury (WC, šatna, pokladna, informační centrum, klidová zóna určená pro návštěvníky památky) </a:t>
            </a:r>
            <a:r>
              <a:rPr lang="cs-CZ" sz="1100" dirty="0"/>
              <a:t>1</a:t>
            </a:r>
            <a:r>
              <a:rPr lang="cs-CZ" dirty="0"/>
              <a:t>, </a:t>
            </a:r>
          </a:p>
          <a:p>
            <a:r>
              <a:rPr lang="cs-CZ" dirty="0"/>
              <a:t>digitalizace památek a mobiliáře (pouze jako část komplexnějších projektů), </a:t>
            </a:r>
          </a:p>
          <a:p>
            <a:r>
              <a:rPr lang="cs-CZ" dirty="0"/>
              <a:t>pořízení HW a SW nezbytného pro digitalizaci památek, mobiliáře a zabezpečení, </a:t>
            </a:r>
          </a:p>
          <a:p>
            <a:r>
              <a:rPr lang="cs-CZ" dirty="0"/>
              <a:t>konzervátorsko-restaurátorské dílny. </a:t>
            </a:r>
          </a:p>
        </p:txBody>
      </p:sp>
    </p:spTree>
    <p:extLst>
      <p:ext uri="{BB962C8B-B14F-4D97-AF65-F5344CB8AC3E}">
        <p14:creationId xmlns:p14="http://schemas.microsoft.com/office/powerpoint/2010/main" val="230847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75FE0-789E-42AB-B8B3-AC9F8D7B470E}"/>
              </a:ext>
            </a:extLst>
          </p:cNvPr>
          <p:cNvSpPr>
            <a:spLocks noGrp="1"/>
          </p:cNvSpPr>
          <p:nvPr>
            <p:ph type="title"/>
          </p:nvPr>
        </p:nvSpPr>
        <p:spPr>
          <a:xfrm>
            <a:off x="677334" y="609600"/>
            <a:ext cx="8596668" cy="719138"/>
          </a:xfrm>
        </p:spPr>
        <p:txBody>
          <a:bodyPr/>
          <a:lstStyle/>
          <a:p>
            <a:r>
              <a:rPr lang="cs-CZ" dirty="0"/>
              <a:t>Způsobilé výdaje:</a:t>
            </a:r>
          </a:p>
        </p:txBody>
      </p:sp>
      <p:sp>
        <p:nvSpPr>
          <p:cNvPr id="3" name="Zástupný symbol pro obsah 2">
            <a:extLst>
              <a:ext uri="{FF2B5EF4-FFF2-40B4-BE49-F238E27FC236}">
                <a16:creationId xmlns:a16="http://schemas.microsoft.com/office/drawing/2014/main" id="{D5ED7BF0-BCB3-482B-A013-436B16324811}"/>
              </a:ext>
            </a:extLst>
          </p:cNvPr>
          <p:cNvSpPr>
            <a:spLocks noGrp="1"/>
          </p:cNvSpPr>
          <p:nvPr>
            <p:ph idx="1"/>
          </p:nvPr>
        </p:nvSpPr>
        <p:spPr>
          <a:xfrm>
            <a:off x="542926" y="1328738"/>
            <a:ext cx="9029700" cy="5529261"/>
          </a:xfrm>
        </p:spPr>
        <p:txBody>
          <a:bodyPr>
            <a:noAutofit/>
          </a:bodyPr>
          <a:lstStyle/>
          <a:p>
            <a:r>
              <a:rPr lang="cs-CZ" sz="1600" dirty="0"/>
              <a:t>Na </a:t>
            </a:r>
            <a:r>
              <a:rPr lang="cs-CZ" sz="1600" b="1" dirty="0"/>
              <a:t>vedlejší aktivity projektu </a:t>
            </a:r>
            <a:r>
              <a:rPr lang="cs-CZ" sz="1600" dirty="0"/>
              <a:t>musí být vynaloženo </a:t>
            </a:r>
            <a:r>
              <a:rPr lang="cs-CZ" sz="1600" b="1" dirty="0">
                <a:solidFill>
                  <a:srgbClr val="FF0000"/>
                </a:solidFill>
              </a:rPr>
              <a:t>maximálně 15 % celkových způsobilých výdajů </a:t>
            </a:r>
            <a:r>
              <a:rPr lang="cs-CZ" sz="1600" dirty="0"/>
              <a:t>projektu. </a:t>
            </a:r>
          </a:p>
          <a:p>
            <a:r>
              <a:rPr lang="cs-CZ" sz="1600" dirty="0"/>
              <a:t>A jsou to tyto výdaje:</a:t>
            </a:r>
          </a:p>
          <a:p>
            <a:r>
              <a:rPr lang="cs-CZ" sz="1400" dirty="0"/>
              <a:t>osobní náklady projektového týmu, </a:t>
            </a:r>
          </a:p>
          <a:p>
            <a:r>
              <a:rPr lang="cs-CZ" sz="1400" dirty="0"/>
              <a:t>pořízení studie proveditelnosti, </a:t>
            </a:r>
          </a:p>
          <a:p>
            <a:r>
              <a:rPr lang="cs-CZ" sz="1400" dirty="0"/>
              <a:t>pořízení projektové dokumentace, EIA, </a:t>
            </a:r>
          </a:p>
          <a:p>
            <a:r>
              <a:rPr lang="cs-CZ" sz="1400" dirty="0"/>
              <a:t>zabezpečení výstavby (technický dozor investora, BOZP, autorský dozor, inženýring), </a:t>
            </a:r>
          </a:p>
          <a:p>
            <a:r>
              <a:rPr lang="cs-CZ" sz="1400" dirty="0"/>
              <a:t>pořízení odborných nebo znaleckých posudků a analýz, </a:t>
            </a:r>
          </a:p>
          <a:p>
            <a:r>
              <a:rPr lang="cs-CZ" sz="1400" dirty="0"/>
              <a:t>restaurátorské záměry, libreta a projektové dokumentace k expozicím, </a:t>
            </a:r>
          </a:p>
          <a:p>
            <a:r>
              <a:rPr lang="cs-CZ" sz="1400" dirty="0"/>
              <a:t>zpracování zadávacích podmínek k zakázkám a organizace výběrových a zadávacích řízení, </a:t>
            </a:r>
          </a:p>
          <a:p>
            <a:r>
              <a:rPr lang="cs-CZ" sz="1400" dirty="0"/>
              <a:t>služby bezprostředně související s realizací depozitářů a expozic (balení, přeprava, instalace a deinstalace předmětů), </a:t>
            </a:r>
          </a:p>
          <a:p>
            <a:r>
              <a:rPr lang="cs-CZ" sz="1400" dirty="0"/>
              <a:t>pořízení exponátů, modelů a kopií, </a:t>
            </a:r>
          </a:p>
          <a:p>
            <a:r>
              <a:rPr lang="cs-CZ" sz="1400" dirty="0"/>
              <a:t>povinná publicita, </a:t>
            </a:r>
          </a:p>
          <a:p>
            <a:r>
              <a:rPr lang="cs-CZ" sz="1400" dirty="0"/>
              <a:t>nákup pozemků nezbytných pro realizaci, cena pozemku nesmí přesáhnout 10 % celkových způsobilých výdajů2, </a:t>
            </a:r>
          </a:p>
          <a:p>
            <a:r>
              <a:rPr lang="pl-PL" sz="1400" dirty="0"/>
              <a:t>nákup staveb nezbytných pro realizaci projektu</a:t>
            </a:r>
          </a:p>
          <a:p>
            <a:endParaRPr lang="cs-CZ" dirty="0"/>
          </a:p>
        </p:txBody>
      </p:sp>
    </p:spTree>
    <p:extLst>
      <p:ext uri="{BB962C8B-B14F-4D97-AF65-F5344CB8AC3E}">
        <p14:creationId xmlns:p14="http://schemas.microsoft.com/office/powerpoint/2010/main" val="422040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45C0CE-9F4B-437C-B01A-D4D9C24D9679}"/>
              </a:ext>
            </a:extLst>
          </p:cNvPr>
          <p:cNvSpPr>
            <a:spLocks noGrp="1"/>
          </p:cNvSpPr>
          <p:nvPr>
            <p:ph type="title"/>
          </p:nvPr>
        </p:nvSpPr>
        <p:spPr>
          <a:xfrm>
            <a:off x="677334" y="609600"/>
            <a:ext cx="8596668" cy="762000"/>
          </a:xfrm>
        </p:spPr>
        <p:txBody>
          <a:bodyPr/>
          <a:lstStyle/>
          <a:p>
            <a:r>
              <a:rPr lang="cs-CZ" dirty="0"/>
              <a:t>Povinné přílohy:</a:t>
            </a:r>
          </a:p>
        </p:txBody>
      </p:sp>
      <p:sp>
        <p:nvSpPr>
          <p:cNvPr id="3" name="Zástupný symbol pro obsah 2">
            <a:extLst>
              <a:ext uri="{FF2B5EF4-FFF2-40B4-BE49-F238E27FC236}">
                <a16:creationId xmlns:a16="http://schemas.microsoft.com/office/drawing/2014/main" id="{E6738438-4C58-4A7B-9A88-A97FCB1EE1C0}"/>
              </a:ext>
            </a:extLst>
          </p:cNvPr>
          <p:cNvSpPr>
            <a:spLocks noGrp="1"/>
          </p:cNvSpPr>
          <p:nvPr>
            <p:ph idx="1"/>
          </p:nvPr>
        </p:nvSpPr>
        <p:spPr>
          <a:xfrm>
            <a:off x="677334" y="1257300"/>
            <a:ext cx="9674029" cy="5772150"/>
          </a:xfrm>
        </p:spPr>
        <p:txBody>
          <a:bodyPr>
            <a:normAutofit/>
          </a:bodyPr>
          <a:lstStyle/>
          <a:p>
            <a:r>
              <a:rPr lang="cs-CZ" dirty="0"/>
              <a:t>1 - Plná moc</a:t>
            </a:r>
          </a:p>
          <a:p>
            <a:r>
              <a:rPr lang="cs-CZ" dirty="0"/>
              <a:t>2 - Zadávací a výběrové řízení</a:t>
            </a:r>
          </a:p>
          <a:p>
            <a:r>
              <a:rPr lang="cs-CZ" dirty="0"/>
              <a:t>3 – Studie proveditelnosti</a:t>
            </a:r>
          </a:p>
          <a:p>
            <a:r>
              <a:rPr lang="cs-CZ" dirty="0"/>
              <a:t>4 – Doklad o prokázání právních vztahů k majetku, který je předmětem projektu</a:t>
            </a:r>
          </a:p>
          <a:p>
            <a:r>
              <a:rPr lang="cs-CZ" dirty="0"/>
              <a:t>5 - Žádost o stavební povolení nebo hlášení, případně stavební povolení nebo souhlas s provedením ohlášeného stavebního záměru nebo veřejnoprávní smlouva nahrazující stavební povolení	</a:t>
            </a:r>
          </a:p>
          <a:p>
            <a:r>
              <a:rPr lang="cs-CZ" dirty="0"/>
              <a:t>6 – Projektová dokumentace pro vydání stavebního povolení nebo pro ohlášení stavby	</a:t>
            </a:r>
          </a:p>
          <a:p>
            <a:r>
              <a:rPr lang="cs-CZ" dirty="0"/>
              <a:t>7 - Položkový rozpočet stavby	</a:t>
            </a:r>
          </a:p>
          <a:p>
            <a:r>
              <a:rPr lang="cs-CZ" dirty="0"/>
              <a:t>8 - Doklady o právní subjektivitě žadatele	</a:t>
            </a:r>
          </a:p>
          <a:p>
            <a:r>
              <a:rPr lang="cs-CZ" dirty="0"/>
              <a:t>9 - Výpis z rejstříku trestů - příloha zrušena	</a:t>
            </a:r>
          </a:p>
          <a:p>
            <a:r>
              <a:rPr lang="cs-CZ" dirty="0"/>
              <a:t>10 –Souhlasné stanovisko příslušného orgánu památkové péče podle § 14 zákona č.20/1987Sb., o státní památkové péči, v platném znění	</a:t>
            </a:r>
          </a:p>
          <a:p>
            <a:r>
              <a:rPr lang="cs-CZ" dirty="0"/>
              <a:t>11 - Čestné prohlášení o skutečném majiteli	</a:t>
            </a:r>
          </a:p>
          <a:p>
            <a:endParaRPr lang="cs-CZ" dirty="0"/>
          </a:p>
          <a:p>
            <a:endParaRPr lang="cs-CZ" dirty="0">
              <a:solidFill>
                <a:srgbClr val="FF0000"/>
              </a:solidFill>
            </a:endParaRPr>
          </a:p>
        </p:txBody>
      </p:sp>
    </p:spTree>
    <p:extLst>
      <p:ext uri="{BB962C8B-B14F-4D97-AF65-F5344CB8AC3E}">
        <p14:creationId xmlns:p14="http://schemas.microsoft.com/office/powerpoint/2010/main" val="240519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703B39-E45C-4791-BE25-C08F85CD478F}"/>
              </a:ext>
            </a:extLst>
          </p:cNvPr>
          <p:cNvSpPr>
            <a:spLocks noGrp="1"/>
          </p:cNvSpPr>
          <p:nvPr>
            <p:ph type="title"/>
          </p:nvPr>
        </p:nvSpPr>
        <p:spPr>
          <a:xfrm>
            <a:off x="585926" y="1"/>
            <a:ext cx="8688076" cy="878890"/>
          </a:xfrm>
        </p:spPr>
        <p:txBody>
          <a:bodyPr>
            <a:normAutofit fontScale="90000"/>
          </a:bodyPr>
          <a:lstStyle/>
          <a:p>
            <a:r>
              <a:rPr lang="cs-CZ" dirty="0"/>
              <a:t>Indikátory: </a:t>
            </a:r>
            <a:br>
              <a:rPr lang="cs-CZ" dirty="0"/>
            </a:br>
            <a:r>
              <a:rPr lang="cs-CZ" sz="1300" dirty="0">
                <a:solidFill>
                  <a:schemeClr val="tx1"/>
                </a:solidFill>
              </a:rPr>
              <a:t>Podrobné informace k jednotlivým indikátorům a závazná pravidla jejich vykazování a výpočtu obsahují metodické listy indikátorů v příloze č. 3 Specifických Pravidel.</a:t>
            </a:r>
            <a:br>
              <a:rPr lang="cs-CZ" sz="1300" b="1" dirty="0">
                <a:solidFill>
                  <a:schemeClr val="tx1"/>
                </a:solidFill>
              </a:rPr>
            </a:br>
            <a:endParaRPr lang="cs-CZ" sz="1300" dirty="0">
              <a:solidFill>
                <a:schemeClr val="tx1"/>
              </a:solidFill>
            </a:endParaRPr>
          </a:p>
        </p:txBody>
      </p:sp>
      <p:sp>
        <p:nvSpPr>
          <p:cNvPr id="3" name="Zástupný symbol pro obsah 2">
            <a:extLst>
              <a:ext uri="{FF2B5EF4-FFF2-40B4-BE49-F238E27FC236}">
                <a16:creationId xmlns:a16="http://schemas.microsoft.com/office/drawing/2014/main" id="{5361E834-89B7-4A91-A734-6C3DD72C8207}"/>
              </a:ext>
            </a:extLst>
          </p:cNvPr>
          <p:cNvSpPr>
            <a:spLocks noGrp="1"/>
          </p:cNvSpPr>
          <p:nvPr>
            <p:ph idx="1"/>
          </p:nvPr>
        </p:nvSpPr>
        <p:spPr>
          <a:xfrm>
            <a:off x="301840" y="967666"/>
            <a:ext cx="10253709" cy="5690309"/>
          </a:xfrm>
        </p:spPr>
        <p:txBody>
          <a:bodyPr>
            <a:noAutofit/>
          </a:bodyPr>
          <a:lstStyle/>
          <a:p>
            <a:pPr marL="0" indent="0">
              <a:buNone/>
            </a:pPr>
            <a:r>
              <a:rPr lang="cs-CZ" sz="1600" b="1" u="sng" dirty="0"/>
              <a:t>Indikátor výstupu:</a:t>
            </a:r>
          </a:p>
          <a:p>
            <a:pPr marL="0" indent="0">
              <a:buNone/>
            </a:pPr>
            <a:r>
              <a:rPr lang="cs-CZ" b="1" dirty="0">
                <a:solidFill>
                  <a:srgbClr val="FF0000"/>
                </a:solidFill>
              </a:rPr>
              <a:t>9 10 05 – Zvýšení očekávaného počtu návštěv podporovaných kulturních a přírodních památek</a:t>
            </a:r>
          </a:p>
          <a:p>
            <a:pPr>
              <a:buFontTx/>
              <a:buChar char="-"/>
            </a:pPr>
            <a:r>
              <a:rPr lang="cs-CZ" sz="1600" b="1" dirty="0">
                <a:solidFill>
                  <a:schemeClr val="tx1"/>
                </a:solidFill>
              </a:rPr>
              <a:t>Výchozí hodnota – nulová</a:t>
            </a:r>
          </a:p>
          <a:p>
            <a:pPr>
              <a:buFontTx/>
              <a:buChar char="-"/>
            </a:pPr>
            <a:r>
              <a:rPr lang="cs-CZ" sz="1600" b="1" dirty="0">
                <a:solidFill>
                  <a:schemeClr val="tx1"/>
                </a:solidFill>
              </a:rPr>
              <a:t>Definice indikátoru: </a:t>
            </a:r>
            <a:r>
              <a:rPr lang="cs-CZ" sz="1600" dirty="0">
                <a:solidFill>
                  <a:schemeClr val="tx1"/>
                </a:solidFill>
              </a:rPr>
              <a:t>Ex ante odhad zvýšení počtu návštěv lokality v roce následujícím po roce ukončení projektu. Zahrnuje lokality, kde došlo k jejich podpoře za účelem zatraktivnění a podpory udržitelného turismu. Zahrnuje lokality s nebo bez předchozí turistické aktivity. Jeden návštěvník může být započítáván vícekrát (v případě že učiní více návštěv), skupina návštěvníků je započítávána dle počtu jejich členů. Stanovení očekávaného počtu návštěv může být založeno na počtu vydaných vstupenek.</a:t>
            </a:r>
          </a:p>
          <a:p>
            <a:pPr marL="0" indent="0">
              <a:buNone/>
            </a:pPr>
            <a:endParaRPr lang="cs-CZ" dirty="0"/>
          </a:p>
          <a:p>
            <a:pPr marL="0" indent="0">
              <a:buNone/>
            </a:pPr>
            <a:r>
              <a:rPr lang="cs-CZ" b="1" dirty="0">
                <a:solidFill>
                  <a:srgbClr val="FF0000"/>
                </a:solidFill>
              </a:rPr>
              <a:t>9 05 01 – Počet revitalizovaných památkových objektů</a:t>
            </a:r>
            <a:r>
              <a:rPr lang="cs-CZ" dirty="0"/>
              <a:t>	</a:t>
            </a:r>
          </a:p>
          <a:p>
            <a:pPr marL="0" indent="0">
              <a:buNone/>
            </a:pPr>
            <a:r>
              <a:rPr lang="cs-CZ" dirty="0"/>
              <a:t>- </a:t>
            </a:r>
            <a:r>
              <a:rPr lang="cs-CZ" sz="1600" b="1" dirty="0"/>
              <a:t>Výchozí hodnota – nulová</a:t>
            </a:r>
          </a:p>
          <a:p>
            <a:pPr marL="0" indent="0">
              <a:buNone/>
            </a:pPr>
            <a:r>
              <a:rPr lang="cs-CZ" sz="1600" dirty="0"/>
              <a:t>- </a:t>
            </a:r>
            <a:r>
              <a:rPr lang="cs-CZ" sz="1600" b="1" dirty="0"/>
              <a:t>Definice indikátoru: </a:t>
            </a:r>
            <a:r>
              <a:rPr lang="cs-CZ" sz="1600" dirty="0"/>
              <a:t>Jedná se o počet revitalizovaných (tzn. rekonstruovaných, renovovaných, zatraktivněných a zpřístupněných) památkových objektů, které byly opraveny v rámci projektů s možností realizace opatření vedoucích k zefektivnění a ochraně mobiliárních fondů, které jsou součástí památkových objektů.  Památkovým objektem se rozumí takový objekt, který je uveden na: a) Seznamu národních kulturních památek, b) Indikativním seznamu národních kulturních památek, c) Seznamu světového dědictví UNESCO, d) Indikativním seznamu světového dědictví UNESCO v kategorii kulturní dědictví.</a:t>
            </a:r>
          </a:p>
          <a:p>
            <a:pPr marL="0" indent="0">
              <a:buNone/>
            </a:pPr>
            <a:endParaRPr lang="cs-CZ" sz="1600" b="1" u="sng" dirty="0"/>
          </a:p>
          <a:p>
            <a:pPr marL="0" indent="0">
              <a:buNone/>
            </a:pPr>
            <a:endParaRPr lang="cs-CZ" sz="1600" b="1" u="sng" dirty="0"/>
          </a:p>
          <a:p>
            <a:pPr marL="0" indent="0">
              <a:buNone/>
            </a:pPr>
            <a:endParaRPr lang="cs-CZ" sz="1600" b="1" u="sng" dirty="0"/>
          </a:p>
        </p:txBody>
      </p:sp>
    </p:spTree>
    <p:extLst>
      <p:ext uri="{BB962C8B-B14F-4D97-AF65-F5344CB8AC3E}">
        <p14:creationId xmlns:p14="http://schemas.microsoft.com/office/powerpoint/2010/main" val="117420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5C581B-909A-461B-AFAF-83398288DC79}"/>
              </a:ext>
            </a:extLst>
          </p:cNvPr>
          <p:cNvSpPr>
            <a:spLocks noGrp="1"/>
          </p:cNvSpPr>
          <p:nvPr>
            <p:ph type="title"/>
          </p:nvPr>
        </p:nvSpPr>
        <p:spPr>
          <a:xfrm>
            <a:off x="677334" y="609600"/>
            <a:ext cx="8596668" cy="719138"/>
          </a:xfrm>
        </p:spPr>
        <p:txBody>
          <a:bodyPr/>
          <a:lstStyle/>
          <a:p>
            <a:r>
              <a:rPr lang="cs-CZ" dirty="0"/>
              <a:t>Příjmy projektu:</a:t>
            </a:r>
          </a:p>
        </p:txBody>
      </p:sp>
      <p:sp>
        <p:nvSpPr>
          <p:cNvPr id="3" name="Zástupný symbol pro obsah 2">
            <a:extLst>
              <a:ext uri="{FF2B5EF4-FFF2-40B4-BE49-F238E27FC236}">
                <a16:creationId xmlns:a16="http://schemas.microsoft.com/office/drawing/2014/main" id="{D3BD3276-13C5-48DB-8D1A-042423C38EDB}"/>
              </a:ext>
            </a:extLst>
          </p:cNvPr>
          <p:cNvSpPr>
            <a:spLocks noGrp="1"/>
          </p:cNvSpPr>
          <p:nvPr>
            <p:ph idx="1"/>
          </p:nvPr>
        </p:nvSpPr>
        <p:spPr>
          <a:xfrm>
            <a:off x="677334" y="1328739"/>
            <a:ext cx="8123766" cy="4657723"/>
          </a:xfrm>
        </p:spPr>
        <p:txBody>
          <a:bodyPr>
            <a:normAutofit/>
          </a:bodyPr>
          <a:lstStyle/>
          <a:p>
            <a:r>
              <a:rPr lang="cs-CZ" sz="2000" b="1" dirty="0"/>
              <a:t>Specifická pravidla výzvy </a:t>
            </a:r>
            <a:r>
              <a:rPr lang="sv-SE" sz="2000" b="1" dirty="0"/>
              <a:t>kapitola 3.</a:t>
            </a:r>
            <a:r>
              <a:rPr lang="cs-CZ" sz="2000" b="1" dirty="0"/>
              <a:t>7:</a:t>
            </a:r>
          </a:p>
          <a:p>
            <a:r>
              <a:rPr lang="cs-CZ" dirty="0"/>
              <a:t>Podporované projekty podléhají pravidlům veřejné podpory a jsou vyloučeny z aplikace čl. 61 a 65 Obecného nařízení. Maximální výše investiční podpory se stanoví jako rozdíl celkových způsobilých výdajů a diskontovaných čistých příjmů, tj. rozdílu diskontovaných provozních příjmů a diskontovaných provozních výdajů za dobu životnosti projektu (referenční období).Více viz kapitola 7 Obecných pravidel pro žadatele a příjemce a kapitola 3.7 Specifických pravidel pro žadatele a příjemce výzvy č. 55, v aktuálním znění.	</a:t>
            </a:r>
          </a:p>
        </p:txBody>
      </p:sp>
    </p:spTree>
    <p:extLst>
      <p:ext uri="{BB962C8B-B14F-4D97-AF65-F5344CB8AC3E}">
        <p14:creationId xmlns:p14="http://schemas.microsoft.com/office/powerpoint/2010/main" val="229284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DCEE3-F74E-4805-9C84-2087133D0DA2}"/>
              </a:ext>
            </a:extLst>
          </p:cNvPr>
          <p:cNvSpPr>
            <a:spLocks noGrp="1"/>
          </p:cNvSpPr>
          <p:nvPr>
            <p:ph type="title"/>
          </p:nvPr>
        </p:nvSpPr>
        <p:spPr/>
        <p:txBody>
          <a:bodyPr/>
          <a:lstStyle/>
          <a:p>
            <a:r>
              <a:rPr lang="cs-CZ" dirty="0"/>
              <a:t>Veřejná podpora:</a:t>
            </a:r>
          </a:p>
        </p:txBody>
      </p:sp>
      <p:sp>
        <p:nvSpPr>
          <p:cNvPr id="3" name="Zástupný symbol pro obsah 2">
            <a:extLst>
              <a:ext uri="{FF2B5EF4-FFF2-40B4-BE49-F238E27FC236}">
                <a16:creationId xmlns:a16="http://schemas.microsoft.com/office/drawing/2014/main" id="{5843A0E4-4CD7-4EA3-B35A-9AD7FFFBBCCF}"/>
              </a:ext>
            </a:extLst>
          </p:cNvPr>
          <p:cNvSpPr>
            <a:spLocks noGrp="1"/>
          </p:cNvSpPr>
          <p:nvPr>
            <p:ph idx="1"/>
          </p:nvPr>
        </p:nvSpPr>
        <p:spPr>
          <a:xfrm>
            <a:off x="677334" y="1428751"/>
            <a:ext cx="8596668" cy="4819650"/>
          </a:xfrm>
        </p:spPr>
        <p:txBody>
          <a:bodyPr>
            <a:normAutofit/>
          </a:bodyPr>
          <a:lstStyle/>
          <a:p>
            <a:r>
              <a:rPr lang="cs-CZ" sz="2000" b="1" dirty="0"/>
              <a:t>Specifická pravidla výzvy </a:t>
            </a:r>
            <a:r>
              <a:rPr lang="sv-SE" sz="2000" b="1" dirty="0"/>
              <a:t>kapitola 3.</a:t>
            </a:r>
            <a:r>
              <a:rPr lang="cs-CZ" sz="2000" b="1" dirty="0"/>
              <a:t>9:</a:t>
            </a:r>
          </a:p>
          <a:p>
            <a:r>
              <a:rPr lang="cs-CZ" dirty="0"/>
              <a:t>Podpořeny budou projekty v souladu s nařízením Komise (EU) č. 651/2014 ze 17. června 2014, kterým se v souladu s články 107 a 108 Smlouvy prohlašují určité kategorie podpory za slučitelné s vnitřním trhem, ve znění nařízení Komise (EU) č. 2017/1084, Oddíl 11 – Podpora kultury a zachování kulturního dědictví, článek 53 Podpora kultury a zachování kulturního dědictví (dále „nařízení č. 651/2014“).</a:t>
            </a:r>
            <a:endParaRPr lang="cs-CZ" sz="2000" dirty="0"/>
          </a:p>
        </p:txBody>
      </p:sp>
    </p:spTree>
    <p:extLst>
      <p:ext uri="{BB962C8B-B14F-4D97-AF65-F5344CB8AC3E}">
        <p14:creationId xmlns:p14="http://schemas.microsoft.com/office/powerpoint/2010/main" val="132543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696C7C-EC18-4C3B-BE26-7BEE618F86DC}"/>
              </a:ext>
            </a:extLst>
          </p:cNvPr>
          <p:cNvSpPr>
            <a:spLocks noGrp="1"/>
          </p:cNvSpPr>
          <p:nvPr>
            <p:ph type="title"/>
          </p:nvPr>
        </p:nvSpPr>
        <p:spPr>
          <a:xfrm>
            <a:off x="677334" y="609600"/>
            <a:ext cx="8596668" cy="819150"/>
          </a:xfrm>
        </p:spPr>
        <p:txBody>
          <a:bodyPr/>
          <a:lstStyle/>
          <a:p>
            <a:r>
              <a:rPr lang="cs-CZ" dirty="0"/>
              <a:t>Program semináře:</a:t>
            </a:r>
          </a:p>
        </p:txBody>
      </p:sp>
      <p:sp>
        <p:nvSpPr>
          <p:cNvPr id="3" name="Zástupný symbol pro obsah 2">
            <a:extLst>
              <a:ext uri="{FF2B5EF4-FFF2-40B4-BE49-F238E27FC236}">
                <a16:creationId xmlns:a16="http://schemas.microsoft.com/office/drawing/2014/main" id="{31CC6888-F806-450A-B88D-11BFA6532155}"/>
              </a:ext>
            </a:extLst>
          </p:cNvPr>
          <p:cNvSpPr>
            <a:spLocks noGrp="1"/>
          </p:cNvSpPr>
          <p:nvPr>
            <p:ph idx="1"/>
          </p:nvPr>
        </p:nvSpPr>
        <p:spPr>
          <a:xfrm>
            <a:off x="677334" y="1643063"/>
            <a:ext cx="8596668" cy="4398299"/>
          </a:xfrm>
        </p:spPr>
        <p:txBody>
          <a:bodyPr>
            <a:normAutofit/>
          </a:bodyPr>
          <a:lstStyle/>
          <a:p>
            <a:pPr lvl="0"/>
            <a:r>
              <a:rPr lang="cs-CZ" sz="2400" b="1" dirty="0">
                <a:solidFill>
                  <a:srgbClr val="0070C0"/>
                </a:solidFill>
              </a:rPr>
              <a:t>Představení 6. výzvy IROP – „KULTURNÍ DĚDICTVÍ“:</a:t>
            </a:r>
            <a:endParaRPr lang="cs-CZ" sz="2400" dirty="0">
              <a:solidFill>
                <a:srgbClr val="0070C0"/>
              </a:solidFill>
            </a:endParaRPr>
          </a:p>
          <a:p>
            <a:pPr lvl="0"/>
            <a:r>
              <a:rPr lang="cs-CZ" sz="2400" b="1" dirty="0">
                <a:solidFill>
                  <a:srgbClr val="0070C0"/>
                </a:solidFill>
              </a:rPr>
              <a:t>Oprávnění žadatelé, věcné zaměření výzvy, povinné přílohy, způsobilost výdajů atd.</a:t>
            </a:r>
            <a:endParaRPr lang="cs-CZ" sz="2400" dirty="0">
              <a:solidFill>
                <a:srgbClr val="0070C0"/>
              </a:solidFill>
            </a:endParaRPr>
          </a:p>
          <a:p>
            <a:pPr lvl="0"/>
            <a:r>
              <a:rPr lang="cs-CZ" sz="2400" b="1" dirty="0">
                <a:solidFill>
                  <a:srgbClr val="0070C0"/>
                </a:solidFill>
              </a:rPr>
              <a:t>Proces hodnocení a výběr projektů (kritéria formálních náležitostí a přijatelnosti, kritéria věcného hodnocení)</a:t>
            </a:r>
            <a:endParaRPr lang="cs-CZ" sz="2400" dirty="0">
              <a:solidFill>
                <a:srgbClr val="0070C0"/>
              </a:solidFill>
            </a:endParaRPr>
          </a:p>
          <a:p>
            <a:pPr lvl="0"/>
            <a:r>
              <a:rPr lang="cs-CZ" sz="2400" b="1" dirty="0">
                <a:solidFill>
                  <a:srgbClr val="0070C0"/>
                </a:solidFill>
              </a:rPr>
              <a:t>Pravidla pro zadávání veřejných zakázek</a:t>
            </a:r>
            <a:endParaRPr lang="cs-CZ" sz="2400" dirty="0">
              <a:solidFill>
                <a:srgbClr val="0070C0"/>
              </a:solidFill>
            </a:endParaRPr>
          </a:p>
          <a:p>
            <a:pPr lvl="0"/>
            <a:r>
              <a:rPr lang="cs-CZ" sz="2400" b="1" dirty="0">
                <a:solidFill>
                  <a:srgbClr val="0070C0"/>
                </a:solidFill>
              </a:rPr>
              <a:t>Postu při zadávání žádosti o podporu v systému MS2014+</a:t>
            </a:r>
            <a:endParaRPr lang="cs-CZ" sz="2400" dirty="0">
              <a:solidFill>
                <a:srgbClr val="0070C0"/>
              </a:solidFill>
            </a:endParaRPr>
          </a:p>
          <a:p>
            <a:pPr lvl="0"/>
            <a:r>
              <a:rPr lang="cs-CZ" sz="2400" b="1" dirty="0">
                <a:solidFill>
                  <a:srgbClr val="0070C0"/>
                </a:solidFill>
              </a:rPr>
              <a:t>Dotazy, diskuse a závěr</a:t>
            </a:r>
            <a:endParaRPr lang="cs-CZ" sz="2400" dirty="0">
              <a:solidFill>
                <a:srgbClr val="0070C0"/>
              </a:solidFill>
            </a:endParaRPr>
          </a:p>
          <a:p>
            <a:endParaRPr lang="cs-CZ" dirty="0"/>
          </a:p>
        </p:txBody>
      </p:sp>
    </p:spTree>
    <p:extLst>
      <p:ext uri="{BB962C8B-B14F-4D97-AF65-F5344CB8AC3E}">
        <p14:creationId xmlns:p14="http://schemas.microsoft.com/office/powerpoint/2010/main" val="1838469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6616FC-3F2C-4D4F-BBEE-C4C86378BC0F}"/>
              </a:ext>
            </a:extLst>
          </p:cNvPr>
          <p:cNvSpPr>
            <a:spLocks noGrp="1"/>
          </p:cNvSpPr>
          <p:nvPr>
            <p:ph type="title"/>
          </p:nvPr>
        </p:nvSpPr>
        <p:spPr>
          <a:xfrm>
            <a:off x="677334" y="609600"/>
            <a:ext cx="8596668" cy="719138"/>
          </a:xfrm>
        </p:spPr>
        <p:txBody>
          <a:bodyPr/>
          <a:lstStyle/>
          <a:p>
            <a:r>
              <a:rPr lang="cs-CZ" dirty="0"/>
              <a:t>Udržitelnost projektu:</a:t>
            </a:r>
          </a:p>
        </p:txBody>
      </p:sp>
      <p:sp>
        <p:nvSpPr>
          <p:cNvPr id="3" name="Zástupný symbol pro obsah 2">
            <a:extLst>
              <a:ext uri="{FF2B5EF4-FFF2-40B4-BE49-F238E27FC236}">
                <a16:creationId xmlns:a16="http://schemas.microsoft.com/office/drawing/2014/main" id="{75FBF825-54DB-43C1-A9BC-5A994ADCCEF9}"/>
              </a:ext>
            </a:extLst>
          </p:cNvPr>
          <p:cNvSpPr>
            <a:spLocks noGrp="1"/>
          </p:cNvSpPr>
          <p:nvPr>
            <p:ph idx="1"/>
          </p:nvPr>
        </p:nvSpPr>
        <p:spPr>
          <a:xfrm>
            <a:off x="677334" y="1328737"/>
            <a:ext cx="8596668" cy="5258493"/>
          </a:xfrm>
        </p:spPr>
        <p:txBody>
          <a:bodyPr>
            <a:normAutofit/>
          </a:bodyPr>
          <a:lstStyle/>
          <a:p>
            <a:r>
              <a:rPr lang="cs-CZ" b="1" dirty="0"/>
              <a:t>Specifická pravidla výzvy </a:t>
            </a:r>
            <a:r>
              <a:rPr lang="sv-SE" b="1" dirty="0"/>
              <a:t>kapitola </a:t>
            </a:r>
            <a:r>
              <a:rPr lang="cs-CZ" b="1" dirty="0"/>
              <a:t>9 – Udržitelnost projektu:</a:t>
            </a:r>
          </a:p>
          <a:p>
            <a:r>
              <a:rPr lang="cs-CZ" b="1" dirty="0"/>
              <a:t>Pro Aktivitu Památky:</a:t>
            </a:r>
            <a:endParaRPr lang="cs-CZ" dirty="0"/>
          </a:p>
          <a:p>
            <a:r>
              <a:rPr lang="cs-CZ" dirty="0"/>
              <a:t>zajistit po dobu udržitelnosti zachování podpořeného revitalizovaného památkového objektu (případně jeho podpořené části) ve stavu, kterého bylo dosaženo díky realizaci projektu, </a:t>
            </a:r>
          </a:p>
          <a:p>
            <a:r>
              <a:rPr lang="cs-CZ" dirty="0"/>
              <a:t>v případě projektů zahrnujících revitalizaci přírodního dědictví, zajistit po dobu udržitelnosti zachování podpořených parků a zahrad ve stavu, kterého bylo dosaženo díky realizaci projektu, </a:t>
            </a:r>
          </a:p>
          <a:p>
            <a:r>
              <a:rPr lang="cs-CZ" dirty="0"/>
              <a:t>v případě projektů zahrnujících návštěvnickou infrastrukturu zajistit po dobu udržitelnosti její zachování a přístupnost v návaznosti na zpřístupnění památky, </a:t>
            </a:r>
          </a:p>
          <a:p>
            <a:r>
              <a:rPr lang="cs-CZ" dirty="0"/>
              <a:t>zajistit po celou dobu udržitelnosti zpřístupnění podpořené památky nebo její části v rozsahu, který uvedl ve studii proveditelnosti. </a:t>
            </a:r>
          </a:p>
          <a:p>
            <a:endParaRPr lang="cs-CZ" dirty="0"/>
          </a:p>
          <a:p>
            <a:r>
              <a:rPr lang="cs-CZ" b="1" dirty="0">
                <a:solidFill>
                  <a:srgbClr val="FF0000"/>
                </a:solidFill>
              </a:rPr>
              <a:t>Udržitelnosti výsledků projektu min. 5 let od ukončení financování. </a:t>
            </a:r>
            <a:r>
              <a:rPr lang="cs-CZ" dirty="0"/>
              <a:t>	</a:t>
            </a:r>
          </a:p>
          <a:p>
            <a:endParaRPr lang="cs-CZ" dirty="0"/>
          </a:p>
        </p:txBody>
      </p:sp>
    </p:spTree>
    <p:extLst>
      <p:ext uri="{BB962C8B-B14F-4D97-AF65-F5344CB8AC3E}">
        <p14:creationId xmlns:p14="http://schemas.microsoft.com/office/powerpoint/2010/main" val="157280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A4710B-9D72-434B-9C1C-C5381448A853}"/>
              </a:ext>
            </a:extLst>
          </p:cNvPr>
          <p:cNvSpPr>
            <a:spLocks noGrp="1"/>
          </p:cNvSpPr>
          <p:nvPr>
            <p:ph type="title"/>
          </p:nvPr>
        </p:nvSpPr>
        <p:spPr>
          <a:xfrm>
            <a:off x="200025" y="1814513"/>
            <a:ext cx="10101263" cy="3586161"/>
          </a:xfrm>
        </p:spPr>
        <p:txBody>
          <a:bodyPr>
            <a:noAutofit/>
          </a:bodyPr>
          <a:lstStyle/>
          <a:p>
            <a:r>
              <a:rPr lang="cs-CZ" sz="8000" dirty="0"/>
              <a:t>PROCES HODNOCENÍ A VÝBĚR PROJEKTŮ</a:t>
            </a:r>
          </a:p>
        </p:txBody>
      </p:sp>
    </p:spTree>
    <p:extLst>
      <p:ext uri="{BB962C8B-B14F-4D97-AF65-F5344CB8AC3E}">
        <p14:creationId xmlns:p14="http://schemas.microsoft.com/office/powerpoint/2010/main" val="321214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EE619D9A-0282-499D-BFC5-ED60BE0F38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700" y="390618"/>
            <a:ext cx="9558826" cy="5912527"/>
          </a:xfrm>
        </p:spPr>
      </p:pic>
    </p:spTree>
    <p:extLst>
      <p:ext uri="{BB962C8B-B14F-4D97-AF65-F5344CB8AC3E}">
        <p14:creationId xmlns:p14="http://schemas.microsoft.com/office/powerpoint/2010/main" val="385075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8869B0-8AD0-45C4-8D27-48AEA9057BE6}"/>
              </a:ext>
            </a:extLst>
          </p:cNvPr>
          <p:cNvSpPr>
            <a:spLocks noGrp="1"/>
          </p:cNvSpPr>
          <p:nvPr>
            <p:ph type="title"/>
          </p:nvPr>
        </p:nvSpPr>
        <p:spPr>
          <a:xfrm>
            <a:off x="677334" y="609600"/>
            <a:ext cx="8596668" cy="1233488"/>
          </a:xfrm>
        </p:spPr>
        <p:txBody>
          <a:bodyPr>
            <a:normAutofit/>
          </a:bodyPr>
          <a:lstStyle/>
          <a:p>
            <a:r>
              <a:rPr lang="cs-CZ" dirty="0"/>
              <a:t>Proces hodnocení a výběr projektů</a:t>
            </a:r>
            <a:br>
              <a:rPr lang="cs-CZ" dirty="0"/>
            </a:br>
            <a:r>
              <a:rPr lang="cs-CZ" sz="1800" dirty="0">
                <a:solidFill>
                  <a:schemeClr val="tx1"/>
                </a:solidFill>
              </a:rPr>
              <a:t>Ve Specifických pravidlech, kapitola 5.</a:t>
            </a:r>
            <a:endParaRPr lang="cs-CZ" sz="1800" dirty="0"/>
          </a:p>
        </p:txBody>
      </p:sp>
      <p:sp>
        <p:nvSpPr>
          <p:cNvPr id="3" name="Zástupný symbol pro obsah 2">
            <a:extLst>
              <a:ext uri="{FF2B5EF4-FFF2-40B4-BE49-F238E27FC236}">
                <a16:creationId xmlns:a16="http://schemas.microsoft.com/office/drawing/2014/main" id="{C2E4EB67-D88F-4333-AED0-B4676E0353E6}"/>
              </a:ext>
            </a:extLst>
          </p:cNvPr>
          <p:cNvSpPr>
            <a:spLocks noGrp="1"/>
          </p:cNvSpPr>
          <p:nvPr>
            <p:ph idx="1"/>
          </p:nvPr>
        </p:nvSpPr>
        <p:spPr>
          <a:xfrm>
            <a:off x="677334" y="1643062"/>
            <a:ext cx="8596668" cy="5214938"/>
          </a:xfrm>
        </p:spPr>
        <p:txBody>
          <a:bodyPr>
            <a:normAutofit fontScale="92500" lnSpcReduction="10000"/>
          </a:bodyPr>
          <a:lstStyle/>
          <a:p>
            <a:pPr marL="0" indent="0">
              <a:buNone/>
            </a:pPr>
            <a:r>
              <a:rPr lang="cs-CZ" u="sng" dirty="0"/>
              <a:t>Postup:</a:t>
            </a:r>
          </a:p>
          <a:p>
            <a:r>
              <a:rPr lang="cs-CZ" b="1" dirty="0"/>
              <a:t>1. MAS Rožnovsko, z.s.:</a:t>
            </a:r>
          </a:p>
          <a:p>
            <a:pPr lvl="1"/>
            <a:r>
              <a:rPr lang="cs-CZ" dirty="0"/>
              <a:t>Kritéria přijatelnosti a formálních náležitostí</a:t>
            </a:r>
          </a:p>
          <a:p>
            <a:pPr lvl="1"/>
            <a:r>
              <a:rPr lang="cs-CZ" dirty="0"/>
              <a:t>Kritéria věcného hodnocení (Výběrová Komise)</a:t>
            </a:r>
          </a:p>
          <a:p>
            <a:pPr lvl="1"/>
            <a:r>
              <a:rPr lang="cs-CZ" dirty="0"/>
              <a:t>Výběr projektů (Programový výbor)</a:t>
            </a:r>
          </a:p>
          <a:p>
            <a:pPr marL="457200" lvl="1" indent="0">
              <a:buNone/>
            </a:pPr>
            <a:endParaRPr lang="cs-CZ" dirty="0"/>
          </a:p>
          <a:p>
            <a:r>
              <a:rPr lang="cs-CZ" dirty="0"/>
              <a:t>2</a:t>
            </a:r>
            <a:r>
              <a:rPr lang="cs-CZ" b="1" dirty="0"/>
              <a:t>. Centrum pro regionální rozvoj (CRR):</a:t>
            </a:r>
          </a:p>
          <a:p>
            <a:pPr lvl="1"/>
            <a:r>
              <a:rPr lang="cs-CZ" dirty="0"/>
              <a:t>Kritéria pro závěrečné ověření způsobilosti (Specifická pravidla, kap. 5.2)</a:t>
            </a:r>
          </a:p>
          <a:p>
            <a:pPr marL="457200" lvl="1" indent="0">
              <a:buNone/>
            </a:pPr>
            <a:endParaRPr lang="cs-CZ" dirty="0"/>
          </a:p>
          <a:p>
            <a:r>
              <a:rPr lang="cs-CZ" b="1" dirty="0"/>
              <a:t>3. Řídící orgán (ŘO IROP):</a:t>
            </a:r>
          </a:p>
          <a:p>
            <a:pPr lvl="1"/>
            <a:r>
              <a:rPr lang="cs-CZ" dirty="0"/>
              <a:t>Výběr projektů vedením ŘO IROP</a:t>
            </a:r>
          </a:p>
          <a:p>
            <a:pPr lvl="1"/>
            <a:r>
              <a:rPr lang="cs-CZ" dirty="0"/>
              <a:t>Příprava a vydání právního aktu</a:t>
            </a:r>
          </a:p>
          <a:p>
            <a:pPr marL="457200" lvl="1" indent="0">
              <a:buNone/>
            </a:pPr>
            <a:endParaRPr lang="cs-CZ" dirty="0"/>
          </a:p>
          <a:p>
            <a:pPr marL="457200" lvl="1" indent="0">
              <a:buNone/>
            </a:pPr>
            <a:r>
              <a:rPr lang="cs-CZ" dirty="0"/>
              <a:t>Proces hodnocení formálních náležitostí a přijatelnosti a věcného hodnocení je součástí Interních postupů MAS, které jsou k nahlédnutí </a:t>
            </a:r>
            <a:r>
              <a:rPr lang="cs-CZ" dirty="0">
                <a:hlinkClick r:id="rId2"/>
              </a:rPr>
              <a:t>ZDE</a:t>
            </a:r>
            <a:r>
              <a:rPr lang="cs-CZ" dirty="0"/>
              <a:t>.</a:t>
            </a:r>
          </a:p>
        </p:txBody>
      </p:sp>
    </p:spTree>
    <p:extLst>
      <p:ext uri="{BB962C8B-B14F-4D97-AF65-F5344CB8AC3E}">
        <p14:creationId xmlns:p14="http://schemas.microsoft.com/office/powerpoint/2010/main" val="1646369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0ED438-498F-42C4-B026-14713437093B}"/>
              </a:ext>
            </a:extLst>
          </p:cNvPr>
          <p:cNvSpPr>
            <a:spLocks noGrp="1"/>
          </p:cNvSpPr>
          <p:nvPr>
            <p:ph type="title"/>
          </p:nvPr>
        </p:nvSpPr>
        <p:spPr>
          <a:xfrm>
            <a:off x="1" y="609600"/>
            <a:ext cx="10102788" cy="979503"/>
          </a:xfrm>
        </p:spPr>
        <p:txBody>
          <a:bodyPr/>
          <a:lstStyle/>
          <a:p>
            <a:r>
              <a:rPr lang="cs-CZ" dirty="0"/>
              <a:t>Diagram procesu hodnocení a výběru projektů:</a:t>
            </a:r>
          </a:p>
        </p:txBody>
      </p:sp>
      <p:pic>
        <p:nvPicPr>
          <p:cNvPr id="4" name="Zástupný obsah 3">
            <a:extLst>
              <a:ext uri="{FF2B5EF4-FFF2-40B4-BE49-F238E27FC236}">
                <a16:creationId xmlns:a16="http://schemas.microsoft.com/office/drawing/2014/main" id="{630FB70C-A903-4191-A110-0083E0F9EE0E}"/>
              </a:ext>
            </a:extLst>
          </p:cNvPr>
          <p:cNvPicPr>
            <a:picLocks noGrp="1" noChangeAspect="1"/>
          </p:cNvPicPr>
          <p:nvPr>
            <p:ph idx="1"/>
          </p:nvPr>
        </p:nvPicPr>
        <p:blipFill>
          <a:blip r:embed="rId2"/>
          <a:stretch>
            <a:fillRect/>
          </a:stretch>
        </p:blipFill>
        <p:spPr>
          <a:xfrm>
            <a:off x="1242874" y="1347268"/>
            <a:ext cx="6643566" cy="4901132"/>
          </a:xfrm>
          <a:prstGeom prst="rect">
            <a:avLst/>
          </a:prstGeom>
        </p:spPr>
      </p:pic>
    </p:spTree>
    <p:extLst>
      <p:ext uri="{BB962C8B-B14F-4D97-AF65-F5344CB8AC3E}">
        <p14:creationId xmlns:p14="http://schemas.microsoft.com/office/powerpoint/2010/main" val="121672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A64727-7AF6-4AF9-BEA1-751D9464ACC3}"/>
              </a:ext>
            </a:extLst>
          </p:cNvPr>
          <p:cNvSpPr>
            <a:spLocks noGrp="1"/>
          </p:cNvSpPr>
          <p:nvPr>
            <p:ph type="title"/>
          </p:nvPr>
        </p:nvSpPr>
        <p:spPr>
          <a:xfrm>
            <a:off x="677334" y="195309"/>
            <a:ext cx="8596668" cy="1735091"/>
          </a:xfrm>
        </p:spPr>
        <p:txBody>
          <a:bodyPr/>
          <a:lstStyle/>
          <a:p>
            <a:pPr algn="ctr"/>
            <a:r>
              <a:rPr lang="cs-CZ" b="1" dirty="0"/>
              <a:t>KONTROLA FORMÁLNÍCH NÁLEŽITOSTÍ A PŘIJATELNOSTI</a:t>
            </a:r>
          </a:p>
        </p:txBody>
      </p:sp>
      <p:sp>
        <p:nvSpPr>
          <p:cNvPr id="3" name="Zástupný obsah 2">
            <a:extLst>
              <a:ext uri="{FF2B5EF4-FFF2-40B4-BE49-F238E27FC236}">
                <a16:creationId xmlns:a16="http://schemas.microsoft.com/office/drawing/2014/main" id="{C5D77B51-AE6D-4D51-9820-303017AA6F94}"/>
              </a:ext>
            </a:extLst>
          </p:cNvPr>
          <p:cNvSpPr>
            <a:spLocks noGrp="1"/>
          </p:cNvSpPr>
          <p:nvPr>
            <p:ph idx="1"/>
          </p:nvPr>
        </p:nvSpPr>
        <p:spPr>
          <a:xfrm>
            <a:off x="426128" y="1393795"/>
            <a:ext cx="9383697" cy="5464206"/>
          </a:xfrm>
        </p:spPr>
        <p:txBody>
          <a:bodyPr>
            <a:normAutofit fontScale="92500" lnSpcReduction="10000"/>
          </a:bodyPr>
          <a:lstStyle/>
          <a:p>
            <a:r>
              <a:rPr lang="cs-CZ" b="1" dirty="0"/>
              <a:t>1. Projekt je svým zaměřením v souladu s cíli a podporovanými aktivitami výzvy</a:t>
            </a:r>
            <a:r>
              <a:rPr lang="cs-CZ" dirty="0"/>
              <a:t>- </a:t>
            </a:r>
            <a:r>
              <a:rPr lang="cs-CZ" b="1" dirty="0"/>
              <a:t>NAPRAVITELNÉ KRITÉRIUM</a:t>
            </a:r>
          </a:p>
          <a:p>
            <a:r>
              <a:rPr lang="cs-CZ" b="1" dirty="0"/>
              <a:t>2. Projekt je v souladu s podmínkami výzvy MAS - NAPRAVITELNÉ KRITÉRIUM</a:t>
            </a:r>
          </a:p>
          <a:p>
            <a:r>
              <a:rPr lang="cs-CZ" b="1" dirty="0"/>
              <a:t>3. Žadatel splňuje definice oprávněného příjemce pro příslušný specifický cíl a výzvu MAS - </a:t>
            </a:r>
            <a:r>
              <a:rPr lang="cs-CZ" b="1" dirty="0">
                <a:solidFill>
                  <a:srgbClr val="FF0000"/>
                </a:solidFill>
              </a:rPr>
              <a:t>NENAPRAVITELNÉ KRITÉRIUM</a:t>
            </a:r>
          </a:p>
          <a:p>
            <a:r>
              <a:rPr lang="cs-CZ" b="1" dirty="0"/>
              <a:t>4. Projekt respektuje minimální a maximální hranici celkových způsobilých výdajů - NAPRAVITELNÉ KRITÉRIUM</a:t>
            </a:r>
          </a:p>
          <a:p>
            <a:r>
              <a:rPr lang="cs-CZ" b="1" dirty="0"/>
              <a:t>5. Projekt respektuje limity způsobilých výdajů - NAPRAVITELNÉ KRITÉRIUM</a:t>
            </a:r>
          </a:p>
          <a:p>
            <a:r>
              <a:rPr lang="cs-CZ" b="1" dirty="0"/>
              <a:t>6. Potřebnost realizace je odůvodněná - NAPRAVITELNÉ KRITÉRIUM</a:t>
            </a:r>
          </a:p>
          <a:p>
            <a:r>
              <a:rPr lang="cs-CZ" b="1" dirty="0"/>
              <a:t>7. Žádost o podporu je podána v předepsané formě - NAPRAVITELNÉ KRITÉRIUM</a:t>
            </a:r>
          </a:p>
          <a:p>
            <a:r>
              <a:rPr lang="cs-CZ" b="1" dirty="0"/>
              <a:t>8. Žádost o podporu je podepsána oprávněným zástupcem žadatele - NAPRAVITELNÉ KRITÉRIUM</a:t>
            </a:r>
          </a:p>
          <a:p>
            <a:r>
              <a:rPr lang="cs-CZ" b="1" dirty="0"/>
              <a:t>9. Jsou doloženy všechny povinné přílohy a obsahově splňují náležitosti požadované v dokumentaci k výzvě MAS (MAS obsahově kontroluje pouze ty přílohy, které potřebuje pro věcné hodnocení, tzn. dokumenty jsou uvedeny v kontrolních listech, referenční dokumenty) - NAPRAVITELNÉ KRITÉRIUM</a:t>
            </a:r>
          </a:p>
          <a:p>
            <a:r>
              <a:rPr lang="cs-CZ" b="1" dirty="0"/>
              <a:t>10. Projekt je v souladu s integrovanou strategií CLLD - </a:t>
            </a:r>
            <a:r>
              <a:rPr lang="cs-CZ" b="1" dirty="0">
                <a:solidFill>
                  <a:srgbClr val="FF0000"/>
                </a:solidFill>
              </a:rPr>
              <a:t>NENAPRAVITELNÉ KRITÉRIUM</a:t>
            </a:r>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041393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E3263-28BD-46DD-8410-7F759734F229}"/>
              </a:ext>
            </a:extLst>
          </p:cNvPr>
          <p:cNvSpPr>
            <a:spLocks noGrp="1"/>
          </p:cNvSpPr>
          <p:nvPr>
            <p:ph type="title"/>
          </p:nvPr>
        </p:nvSpPr>
        <p:spPr>
          <a:xfrm>
            <a:off x="677334" y="242888"/>
            <a:ext cx="8596668" cy="1100138"/>
          </a:xfrm>
        </p:spPr>
        <p:txBody>
          <a:bodyPr>
            <a:normAutofit/>
          </a:bodyPr>
          <a:lstStyle/>
          <a:p>
            <a:pPr algn="ctr"/>
            <a:r>
              <a:rPr lang="cs-CZ" sz="2800" b="1" dirty="0"/>
              <a:t>Kritéria VĚCNÉHO HODNOCENÍ:</a:t>
            </a:r>
            <a:endParaRPr lang="cs-CZ" sz="2800" dirty="0"/>
          </a:p>
        </p:txBody>
      </p:sp>
      <p:sp>
        <p:nvSpPr>
          <p:cNvPr id="3" name="Zástupný symbol pro obsah 2">
            <a:extLst>
              <a:ext uri="{FF2B5EF4-FFF2-40B4-BE49-F238E27FC236}">
                <a16:creationId xmlns:a16="http://schemas.microsoft.com/office/drawing/2014/main" id="{7F19353C-55E9-4CB6-9772-7A2EE9BE0C84}"/>
              </a:ext>
            </a:extLst>
          </p:cNvPr>
          <p:cNvSpPr>
            <a:spLocks noGrp="1"/>
          </p:cNvSpPr>
          <p:nvPr>
            <p:ph idx="1"/>
          </p:nvPr>
        </p:nvSpPr>
        <p:spPr>
          <a:xfrm>
            <a:off x="220133" y="852256"/>
            <a:ext cx="9820511" cy="5762857"/>
          </a:xfrm>
        </p:spPr>
        <p:txBody>
          <a:bodyPr>
            <a:normAutofit/>
          </a:bodyPr>
          <a:lstStyle/>
          <a:p>
            <a:r>
              <a:rPr lang="cs-CZ" sz="2200" b="1" dirty="0">
                <a:solidFill>
                  <a:srgbClr val="FF0000"/>
                </a:solidFill>
              </a:rPr>
              <a:t>1. Projekt řeší stavebně - technický stav památky</a:t>
            </a:r>
            <a:endParaRPr lang="cs-CZ" sz="2200" dirty="0">
              <a:solidFill>
                <a:srgbClr val="FF0000"/>
              </a:solidFill>
            </a:endParaRPr>
          </a:p>
          <a:p>
            <a:r>
              <a:rPr lang="cs-CZ" b="1" dirty="0"/>
              <a:t>30 bodů </a:t>
            </a:r>
            <a:r>
              <a:rPr lang="cs-CZ" dirty="0"/>
              <a:t>- Projekt řeší havarijní stavebně-technický stav památky. </a:t>
            </a:r>
          </a:p>
          <a:p>
            <a:r>
              <a:rPr lang="cs-CZ" dirty="0"/>
              <a:t> </a:t>
            </a:r>
            <a:r>
              <a:rPr lang="cs-CZ" b="1" dirty="0"/>
              <a:t>20 bodů </a:t>
            </a:r>
            <a:r>
              <a:rPr lang="cs-CZ" dirty="0"/>
              <a:t>- Projekt řeší nevyhovující stavebně-technický stav památky. </a:t>
            </a:r>
          </a:p>
          <a:p>
            <a:r>
              <a:rPr lang="cs-CZ" dirty="0"/>
              <a:t> </a:t>
            </a:r>
            <a:r>
              <a:rPr lang="cs-CZ" b="1" dirty="0"/>
              <a:t>0 bodů</a:t>
            </a:r>
            <a:r>
              <a:rPr lang="cs-CZ" dirty="0"/>
              <a:t> - Projekt neřeší havarijní / nevyhovující stavebně-technický stav památky (památka je ve velmi dobrém nebo vyhovujícím stavebně- technickém stavu, nebo není ve velmi dobrém/vyhovujícím stavebně- technickém stavu, ale projekt není zaměřen na jeho řešení).</a:t>
            </a:r>
          </a:p>
          <a:p>
            <a:endParaRPr lang="cs-CZ" sz="4000" dirty="0"/>
          </a:p>
          <a:p>
            <a:r>
              <a:rPr lang="cs-CZ" sz="2200" b="1" dirty="0">
                <a:solidFill>
                  <a:srgbClr val="FF0000"/>
                </a:solidFill>
              </a:rPr>
              <a:t>2. Projekt řeší obnovu památkových hodnot památky</a:t>
            </a:r>
            <a:endParaRPr lang="cs-CZ" sz="2200" dirty="0">
              <a:solidFill>
                <a:srgbClr val="FF0000"/>
              </a:solidFill>
            </a:endParaRPr>
          </a:p>
          <a:p>
            <a:r>
              <a:rPr lang="cs-CZ" b="1" dirty="0"/>
              <a:t>40 bodů </a:t>
            </a:r>
            <a:r>
              <a:rPr lang="cs-CZ" dirty="0"/>
              <a:t>- Projekt řeší obnovu exteriéru nebo interiéru památky. Součástí projektu jsou restaurátorské práce. </a:t>
            </a:r>
          </a:p>
          <a:p>
            <a:r>
              <a:rPr lang="cs-CZ" dirty="0"/>
              <a:t> </a:t>
            </a:r>
            <a:r>
              <a:rPr lang="cs-CZ" b="1" dirty="0"/>
              <a:t>30 bodů </a:t>
            </a:r>
            <a:r>
              <a:rPr lang="cs-CZ" dirty="0"/>
              <a:t>- Projekt řeší obnovu exteriéru nebo interiéru památky. Součástí projektu nejsou restaurátorské práce. </a:t>
            </a:r>
          </a:p>
          <a:p>
            <a:r>
              <a:rPr lang="cs-CZ" dirty="0"/>
              <a:t> </a:t>
            </a:r>
            <a:r>
              <a:rPr lang="cs-CZ" b="1" dirty="0"/>
              <a:t>0 bodů </a:t>
            </a:r>
            <a:r>
              <a:rPr lang="cs-CZ" dirty="0"/>
              <a:t>- Projekt není zaměřen na obnovu exteriéru ani interiéru památky.</a:t>
            </a:r>
          </a:p>
          <a:p>
            <a:endParaRPr lang="cs-CZ" dirty="0"/>
          </a:p>
        </p:txBody>
      </p:sp>
    </p:spTree>
    <p:extLst>
      <p:ext uri="{BB962C8B-B14F-4D97-AF65-F5344CB8AC3E}">
        <p14:creationId xmlns:p14="http://schemas.microsoft.com/office/powerpoint/2010/main" val="417903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E3263-28BD-46DD-8410-7F759734F229}"/>
              </a:ext>
            </a:extLst>
          </p:cNvPr>
          <p:cNvSpPr>
            <a:spLocks noGrp="1"/>
          </p:cNvSpPr>
          <p:nvPr>
            <p:ph type="title"/>
          </p:nvPr>
        </p:nvSpPr>
        <p:spPr>
          <a:xfrm>
            <a:off x="677334" y="242888"/>
            <a:ext cx="8596668" cy="1100138"/>
          </a:xfrm>
        </p:spPr>
        <p:txBody>
          <a:bodyPr>
            <a:normAutofit/>
          </a:bodyPr>
          <a:lstStyle/>
          <a:p>
            <a:pPr algn="ctr"/>
            <a:r>
              <a:rPr lang="cs-CZ" sz="2800" b="1" dirty="0"/>
              <a:t>Kritéria VĚCNÉHO HODNOCENÍ:</a:t>
            </a:r>
            <a:endParaRPr lang="cs-CZ" sz="2800" dirty="0"/>
          </a:p>
        </p:txBody>
      </p:sp>
      <p:sp>
        <p:nvSpPr>
          <p:cNvPr id="3" name="Zástupný symbol pro obsah 2">
            <a:extLst>
              <a:ext uri="{FF2B5EF4-FFF2-40B4-BE49-F238E27FC236}">
                <a16:creationId xmlns:a16="http://schemas.microsoft.com/office/drawing/2014/main" id="{7F19353C-55E9-4CB6-9772-7A2EE9BE0C84}"/>
              </a:ext>
            </a:extLst>
          </p:cNvPr>
          <p:cNvSpPr>
            <a:spLocks noGrp="1"/>
          </p:cNvSpPr>
          <p:nvPr>
            <p:ph idx="1"/>
          </p:nvPr>
        </p:nvSpPr>
        <p:spPr>
          <a:xfrm>
            <a:off x="220134" y="1020932"/>
            <a:ext cx="9163563" cy="5594181"/>
          </a:xfrm>
        </p:spPr>
        <p:txBody>
          <a:bodyPr>
            <a:normAutofit/>
          </a:bodyPr>
          <a:lstStyle/>
          <a:p>
            <a:r>
              <a:rPr lang="cs-CZ" sz="2200" b="1" dirty="0">
                <a:solidFill>
                  <a:srgbClr val="FF0000"/>
                </a:solidFill>
              </a:rPr>
              <a:t>3. Projekt zvyšuje ochranu památky a její zabezpečení</a:t>
            </a:r>
            <a:endParaRPr lang="cs-CZ" sz="2200" dirty="0">
              <a:solidFill>
                <a:srgbClr val="FF0000"/>
              </a:solidFill>
            </a:endParaRPr>
          </a:p>
          <a:p>
            <a:r>
              <a:rPr lang="cs-CZ" b="1" dirty="0"/>
              <a:t>10 bodů </a:t>
            </a:r>
            <a:r>
              <a:rPr lang="cs-CZ" dirty="0"/>
              <a:t>- Projekt zvyšuje ochranu památky a její zabezpečení. </a:t>
            </a:r>
          </a:p>
          <a:p>
            <a:r>
              <a:rPr lang="cs-CZ" dirty="0"/>
              <a:t> </a:t>
            </a:r>
            <a:r>
              <a:rPr lang="cs-CZ" b="1" dirty="0"/>
              <a:t>0 bodů </a:t>
            </a:r>
            <a:r>
              <a:rPr lang="cs-CZ" dirty="0"/>
              <a:t>- Projekt nezvyšuje ochranu památky a její zabezpečení.</a:t>
            </a:r>
          </a:p>
          <a:p>
            <a:endParaRPr lang="cs-CZ" dirty="0"/>
          </a:p>
          <a:p>
            <a:r>
              <a:rPr lang="cs-CZ" sz="2200" b="1" dirty="0">
                <a:solidFill>
                  <a:srgbClr val="FF0000"/>
                </a:solidFill>
              </a:rPr>
              <a:t>4. Harmonogram realizace projektu je reálný a proveditelný</a:t>
            </a:r>
            <a:endParaRPr lang="cs-CZ" sz="2200" dirty="0">
              <a:solidFill>
                <a:srgbClr val="FF0000"/>
              </a:solidFill>
            </a:endParaRPr>
          </a:p>
          <a:p>
            <a:r>
              <a:rPr lang="cs-CZ" b="1" dirty="0"/>
              <a:t>20 bodů </a:t>
            </a:r>
            <a:r>
              <a:rPr lang="cs-CZ" dirty="0"/>
              <a:t>- Harmonogram realizace projektu je reálný a proveditelný a respektuje technologické prodlevy v závislosti na charakteru projektu (např. roční období, specifické postupy a technologie). </a:t>
            </a:r>
          </a:p>
          <a:p>
            <a:r>
              <a:rPr lang="cs-CZ" dirty="0"/>
              <a:t> </a:t>
            </a:r>
            <a:r>
              <a:rPr lang="cs-CZ" b="1" dirty="0"/>
              <a:t>0 bodů </a:t>
            </a:r>
            <a:r>
              <a:rPr lang="cs-CZ" dirty="0"/>
              <a:t>- Harmonogram realizace projektu není reálný a proveditelný.</a:t>
            </a:r>
          </a:p>
          <a:p>
            <a:endParaRPr lang="cs-CZ" dirty="0"/>
          </a:p>
        </p:txBody>
      </p:sp>
    </p:spTree>
    <p:extLst>
      <p:ext uri="{BB962C8B-B14F-4D97-AF65-F5344CB8AC3E}">
        <p14:creationId xmlns:p14="http://schemas.microsoft.com/office/powerpoint/2010/main" val="2876851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09C02F-E150-42FF-8815-DDF4094B57D6}"/>
              </a:ext>
            </a:extLst>
          </p:cNvPr>
          <p:cNvSpPr>
            <a:spLocks noGrp="1"/>
          </p:cNvSpPr>
          <p:nvPr>
            <p:ph type="title"/>
          </p:nvPr>
        </p:nvSpPr>
        <p:spPr>
          <a:xfrm>
            <a:off x="677334" y="609600"/>
            <a:ext cx="8596668" cy="762000"/>
          </a:xfrm>
        </p:spPr>
        <p:txBody>
          <a:bodyPr/>
          <a:lstStyle/>
          <a:p>
            <a:r>
              <a:rPr lang="cs-CZ" dirty="0"/>
              <a:t>Shrnutí hodnocení MAS:</a:t>
            </a:r>
          </a:p>
        </p:txBody>
      </p:sp>
      <p:sp>
        <p:nvSpPr>
          <p:cNvPr id="3" name="Zástupný symbol pro obsah 2">
            <a:extLst>
              <a:ext uri="{FF2B5EF4-FFF2-40B4-BE49-F238E27FC236}">
                <a16:creationId xmlns:a16="http://schemas.microsoft.com/office/drawing/2014/main" id="{345449AF-78E2-4FE6-BC02-DEAED6FC7F70}"/>
              </a:ext>
            </a:extLst>
          </p:cNvPr>
          <p:cNvSpPr>
            <a:spLocks noGrp="1"/>
          </p:cNvSpPr>
          <p:nvPr>
            <p:ph idx="1"/>
          </p:nvPr>
        </p:nvSpPr>
        <p:spPr>
          <a:xfrm>
            <a:off x="677334" y="1557337"/>
            <a:ext cx="8596668" cy="4484025"/>
          </a:xfrm>
        </p:spPr>
        <p:txBody>
          <a:bodyPr>
            <a:normAutofit/>
          </a:bodyPr>
          <a:lstStyle/>
          <a:p>
            <a:r>
              <a:rPr lang="cs-CZ" sz="2000" b="1" u="sng" dirty="0"/>
              <a:t>Postup hodnocení MAS:</a:t>
            </a:r>
          </a:p>
          <a:p>
            <a:r>
              <a:rPr lang="cs-CZ" sz="2000" dirty="0"/>
              <a:t>Hodnocení formálních náležitostí a přijatelnosti provádí </a:t>
            </a:r>
            <a:r>
              <a:rPr lang="cs-CZ" sz="2000" dirty="0">
                <a:solidFill>
                  <a:srgbClr val="FF0000"/>
                </a:solidFill>
              </a:rPr>
              <a:t>pracovníci kanceláře MAS Rožnovsko</a:t>
            </a:r>
            <a:r>
              <a:rPr lang="cs-CZ" sz="2000" dirty="0"/>
              <a:t>. Věcné hodnocení provádí </a:t>
            </a:r>
            <a:r>
              <a:rPr lang="cs-CZ" sz="2000" dirty="0">
                <a:solidFill>
                  <a:srgbClr val="FF0000"/>
                </a:solidFill>
              </a:rPr>
              <a:t>Výběrová komise </a:t>
            </a:r>
            <a:r>
              <a:rPr lang="cs-CZ" sz="2000" dirty="0"/>
              <a:t>MAS Rožnovsko jakožto výběrový orgán. </a:t>
            </a:r>
            <a:r>
              <a:rPr lang="cs-CZ" sz="2000" dirty="0">
                <a:solidFill>
                  <a:srgbClr val="FF0000"/>
                </a:solidFill>
              </a:rPr>
              <a:t>Programový výbor </a:t>
            </a:r>
            <a:r>
              <a:rPr lang="cs-CZ" sz="2000" dirty="0"/>
              <a:t>MAS Rožnovsko jakožto rozhodovací orgán vybírá projekty k realizaci a stanovuje výši alokace na projekty na základě návrhu výběrové komise.</a:t>
            </a:r>
          </a:p>
          <a:p>
            <a:endParaRPr lang="cs-CZ" dirty="0"/>
          </a:p>
          <a:p>
            <a:r>
              <a:rPr lang="cs-CZ" sz="3000" dirty="0"/>
              <a:t>Minimální bodová hranice pro splnění věcného hodnocení je </a:t>
            </a:r>
            <a:r>
              <a:rPr lang="cs-CZ" sz="3000" b="1" dirty="0">
                <a:solidFill>
                  <a:srgbClr val="FF0000"/>
                </a:solidFill>
              </a:rPr>
              <a:t>50 bodů </a:t>
            </a:r>
            <a:r>
              <a:rPr lang="cs-CZ" sz="3000" b="1" dirty="0"/>
              <a:t>ze 100 bodů.</a:t>
            </a:r>
          </a:p>
          <a:p>
            <a:endParaRPr lang="cs-CZ" sz="3600" dirty="0"/>
          </a:p>
        </p:txBody>
      </p:sp>
    </p:spTree>
    <p:extLst>
      <p:ext uri="{BB962C8B-B14F-4D97-AF65-F5344CB8AC3E}">
        <p14:creationId xmlns:p14="http://schemas.microsoft.com/office/powerpoint/2010/main" val="3503793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1DE2CA-E9DE-400C-BF0E-5A97A3C828FA}"/>
              </a:ext>
            </a:extLst>
          </p:cNvPr>
          <p:cNvSpPr>
            <a:spLocks noGrp="1"/>
          </p:cNvSpPr>
          <p:nvPr>
            <p:ph type="title"/>
          </p:nvPr>
        </p:nvSpPr>
        <p:spPr>
          <a:xfrm>
            <a:off x="0" y="1557338"/>
            <a:ext cx="9958388" cy="4629150"/>
          </a:xfrm>
        </p:spPr>
        <p:txBody>
          <a:bodyPr>
            <a:noAutofit/>
          </a:bodyPr>
          <a:lstStyle/>
          <a:p>
            <a:pPr algn="ctr"/>
            <a:r>
              <a:rPr lang="cs-CZ" sz="8000" dirty="0"/>
              <a:t>PRAVIDLA PRO </a:t>
            </a:r>
            <a:br>
              <a:rPr lang="cs-CZ" sz="8000" dirty="0"/>
            </a:br>
            <a:r>
              <a:rPr lang="cs-CZ" sz="8000" dirty="0"/>
              <a:t>ZADÁVÁNÍ </a:t>
            </a:r>
            <a:br>
              <a:rPr lang="cs-CZ" sz="8000" dirty="0"/>
            </a:br>
            <a:r>
              <a:rPr lang="cs-CZ" sz="8000" dirty="0"/>
              <a:t>VEŘEJNÝCH ZAKÁZEK</a:t>
            </a:r>
          </a:p>
        </p:txBody>
      </p:sp>
    </p:spTree>
    <p:extLst>
      <p:ext uri="{BB962C8B-B14F-4D97-AF65-F5344CB8AC3E}">
        <p14:creationId xmlns:p14="http://schemas.microsoft.com/office/powerpoint/2010/main" val="77716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0D20B0-7996-4EAD-8442-83083479F417}"/>
              </a:ext>
            </a:extLst>
          </p:cNvPr>
          <p:cNvSpPr>
            <a:spLocks noGrp="1"/>
          </p:cNvSpPr>
          <p:nvPr>
            <p:ph type="title"/>
          </p:nvPr>
        </p:nvSpPr>
        <p:spPr>
          <a:xfrm>
            <a:off x="677334" y="2500313"/>
            <a:ext cx="10181166" cy="1400175"/>
          </a:xfrm>
        </p:spPr>
        <p:txBody>
          <a:bodyPr>
            <a:noAutofit/>
          </a:bodyPr>
          <a:lstStyle/>
          <a:p>
            <a:r>
              <a:rPr lang="cs-CZ" sz="8000" dirty="0"/>
              <a:t>PŘEDSTAVENÍ VÝZVY</a:t>
            </a:r>
          </a:p>
        </p:txBody>
      </p:sp>
    </p:spTree>
    <p:extLst>
      <p:ext uri="{BB962C8B-B14F-4D97-AF65-F5344CB8AC3E}">
        <p14:creationId xmlns:p14="http://schemas.microsoft.com/office/powerpoint/2010/main" val="273989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9F912-4076-4204-8847-F3E9FA64942A}"/>
              </a:ext>
            </a:extLst>
          </p:cNvPr>
          <p:cNvSpPr>
            <a:spLocks noGrp="1"/>
          </p:cNvSpPr>
          <p:nvPr>
            <p:ph type="title"/>
          </p:nvPr>
        </p:nvSpPr>
        <p:spPr/>
        <p:txBody>
          <a:bodyPr/>
          <a:lstStyle/>
          <a:p>
            <a:r>
              <a:rPr lang="cs-CZ" cap="all" dirty="0"/>
              <a:t>Zadávání veřejných zakázek</a:t>
            </a:r>
          </a:p>
        </p:txBody>
      </p:sp>
      <p:sp>
        <p:nvSpPr>
          <p:cNvPr id="3" name="Zástupný symbol pro obsah 2">
            <a:extLst>
              <a:ext uri="{FF2B5EF4-FFF2-40B4-BE49-F238E27FC236}">
                <a16:creationId xmlns:a16="http://schemas.microsoft.com/office/drawing/2014/main" id="{21A41054-BEB8-4A7E-8E5C-6ADAF57F2271}"/>
              </a:ext>
            </a:extLst>
          </p:cNvPr>
          <p:cNvSpPr>
            <a:spLocks noGrp="1"/>
          </p:cNvSpPr>
          <p:nvPr>
            <p:ph idx="1"/>
          </p:nvPr>
        </p:nvSpPr>
        <p:spPr>
          <a:xfrm>
            <a:off x="677334" y="2160589"/>
            <a:ext cx="9609666" cy="3880773"/>
          </a:xfrm>
        </p:spPr>
        <p:txBody>
          <a:bodyPr>
            <a:noAutofit/>
          </a:bodyPr>
          <a:lstStyle/>
          <a:p>
            <a:r>
              <a:rPr lang="cs-CZ" sz="3000" dirty="0"/>
              <a:t>Zákon č. 134/2016 Sb., o zadávání veřejných zakázek, ve znění pozdějších předpisů</a:t>
            </a:r>
          </a:p>
          <a:p>
            <a:endParaRPr lang="cs-CZ" sz="3000" dirty="0"/>
          </a:p>
          <a:p>
            <a:r>
              <a:rPr lang="cs-CZ" sz="3000" dirty="0"/>
              <a:t>Metodický pokyn pro oblast zadávání veřejných zakázek programové období 2014 – 2020 (MP) – Příloha P3 Obecných pravidel</a:t>
            </a:r>
          </a:p>
          <a:p>
            <a:endParaRPr lang="cs-CZ" sz="3000" dirty="0"/>
          </a:p>
          <a:p>
            <a:r>
              <a:rPr lang="cs-CZ" sz="3000" dirty="0"/>
              <a:t>Obecná pravidla pro žadatele a příjemce</a:t>
            </a:r>
          </a:p>
        </p:txBody>
      </p:sp>
    </p:spTree>
    <p:extLst>
      <p:ext uri="{BB962C8B-B14F-4D97-AF65-F5344CB8AC3E}">
        <p14:creationId xmlns:p14="http://schemas.microsoft.com/office/powerpoint/2010/main" val="1384660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E4A933-E38E-45C3-BB03-F45236D1F0A1}"/>
              </a:ext>
            </a:extLst>
          </p:cNvPr>
          <p:cNvSpPr>
            <a:spLocks noGrp="1"/>
          </p:cNvSpPr>
          <p:nvPr>
            <p:ph type="title"/>
          </p:nvPr>
        </p:nvSpPr>
        <p:spPr/>
        <p:txBody>
          <a:bodyPr/>
          <a:lstStyle/>
          <a:p>
            <a:r>
              <a:rPr lang="cs-CZ" dirty="0"/>
              <a:t>Postup pro vkládání veřejných zakázek do systému MS2014+:</a:t>
            </a:r>
          </a:p>
        </p:txBody>
      </p:sp>
      <p:pic>
        <p:nvPicPr>
          <p:cNvPr id="9" name="Zástupný obsah 8">
            <a:extLst>
              <a:ext uri="{FF2B5EF4-FFF2-40B4-BE49-F238E27FC236}">
                <a16:creationId xmlns:a16="http://schemas.microsoft.com/office/drawing/2014/main" id="{BE92690C-0597-43CA-B70C-8F917158D4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478" y="1805799"/>
            <a:ext cx="6576630" cy="3246401"/>
          </a:xfrm>
        </p:spPr>
      </p:pic>
      <p:pic>
        <p:nvPicPr>
          <p:cNvPr id="10" name="Obrázek 9">
            <a:extLst>
              <a:ext uri="{FF2B5EF4-FFF2-40B4-BE49-F238E27FC236}">
                <a16:creationId xmlns:a16="http://schemas.microsoft.com/office/drawing/2014/main" id="{7C74957E-9D7F-4EBF-A053-876EA5AABC0A}"/>
              </a:ext>
            </a:extLst>
          </p:cNvPr>
          <p:cNvPicPr>
            <a:picLocks noChangeAspect="1"/>
          </p:cNvPicPr>
          <p:nvPr/>
        </p:nvPicPr>
        <p:blipFill>
          <a:blip r:embed="rId3"/>
          <a:stretch>
            <a:fillRect/>
          </a:stretch>
        </p:blipFill>
        <p:spPr>
          <a:xfrm>
            <a:off x="6829055" y="1930400"/>
            <a:ext cx="2262912" cy="4699894"/>
          </a:xfrm>
          <a:prstGeom prst="rect">
            <a:avLst/>
          </a:prstGeom>
        </p:spPr>
      </p:pic>
      <p:sp>
        <p:nvSpPr>
          <p:cNvPr id="11" name="TextovéPole 10">
            <a:extLst>
              <a:ext uri="{FF2B5EF4-FFF2-40B4-BE49-F238E27FC236}">
                <a16:creationId xmlns:a16="http://schemas.microsoft.com/office/drawing/2014/main" id="{DBFD41C0-B56B-4DF6-80B3-8A3E33280757}"/>
              </a:ext>
            </a:extLst>
          </p:cNvPr>
          <p:cNvSpPr txBox="1"/>
          <p:nvPr/>
        </p:nvSpPr>
        <p:spPr>
          <a:xfrm>
            <a:off x="816746" y="4900474"/>
            <a:ext cx="5830274" cy="2031325"/>
          </a:xfrm>
          <a:prstGeom prst="rect">
            <a:avLst/>
          </a:prstGeom>
          <a:noFill/>
        </p:spPr>
        <p:txBody>
          <a:bodyPr wrap="square" rtlCol="0">
            <a:spAutoFit/>
          </a:bodyPr>
          <a:lstStyle/>
          <a:p>
            <a:r>
              <a:rPr lang="cs-CZ" u="sng" dirty="0">
                <a:solidFill>
                  <a:srgbClr val="FF0000"/>
                </a:solidFill>
              </a:rPr>
              <a:t>Důležité upozornění:</a:t>
            </a:r>
          </a:p>
          <a:p>
            <a:r>
              <a:rPr lang="cs-CZ" dirty="0"/>
              <a:t>Veřejné zakázky se vyplňují samostatně. Po podání žádosti o dotaci </a:t>
            </a:r>
            <a:r>
              <a:rPr lang="cs-CZ" dirty="0">
                <a:solidFill>
                  <a:srgbClr val="FF0000"/>
                </a:solidFill>
              </a:rPr>
              <a:t>NEZAPOMEŇTE FINALIZOVAT a poté PODAT všechny veřejné zakázky </a:t>
            </a:r>
            <a:r>
              <a:rPr lang="cs-CZ" dirty="0"/>
              <a:t>vložené do systému.</a:t>
            </a:r>
          </a:p>
          <a:p>
            <a:r>
              <a:rPr lang="cs-CZ" dirty="0"/>
              <a:t>Žadatelé na to často zapomínají a nám se pak zakázka v systému nezobrazí pro kontrolu a musíme je k tomu vyzývat.</a:t>
            </a:r>
          </a:p>
        </p:txBody>
      </p:sp>
    </p:spTree>
    <p:extLst>
      <p:ext uri="{BB962C8B-B14F-4D97-AF65-F5344CB8AC3E}">
        <p14:creationId xmlns:p14="http://schemas.microsoft.com/office/powerpoint/2010/main" val="3187550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04451D-DD49-45C9-9CB9-081C91560225}"/>
              </a:ext>
            </a:extLst>
          </p:cNvPr>
          <p:cNvSpPr>
            <a:spLocks noGrp="1"/>
          </p:cNvSpPr>
          <p:nvPr>
            <p:ph type="title"/>
          </p:nvPr>
        </p:nvSpPr>
        <p:spPr>
          <a:xfrm>
            <a:off x="0" y="1402672"/>
            <a:ext cx="10629899" cy="5255302"/>
          </a:xfrm>
        </p:spPr>
        <p:txBody>
          <a:bodyPr>
            <a:noAutofit/>
          </a:bodyPr>
          <a:lstStyle/>
          <a:p>
            <a:r>
              <a:rPr lang="cs-CZ" sz="8000" dirty="0"/>
              <a:t>POSTUP PŘI ZADÁVÁNÍ ŽÁDOSTI O PODPORU</a:t>
            </a:r>
            <a:br>
              <a:rPr lang="cs-CZ" sz="8000" dirty="0"/>
            </a:br>
            <a:r>
              <a:rPr lang="cs-CZ" sz="8000" dirty="0"/>
              <a:t> V SYSTÉMU MS2014+</a:t>
            </a:r>
          </a:p>
        </p:txBody>
      </p:sp>
    </p:spTree>
    <p:extLst>
      <p:ext uri="{BB962C8B-B14F-4D97-AF65-F5344CB8AC3E}">
        <p14:creationId xmlns:p14="http://schemas.microsoft.com/office/powerpoint/2010/main" val="764378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5D49F2-5348-4B7F-973A-683336353D25}"/>
              </a:ext>
            </a:extLst>
          </p:cNvPr>
          <p:cNvSpPr>
            <a:spLocks noGrp="1"/>
          </p:cNvSpPr>
          <p:nvPr>
            <p:ph type="title"/>
          </p:nvPr>
        </p:nvSpPr>
        <p:spPr>
          <a:xfrm>
            <a:off x="677334" y="609600"/>
            <a:ext cx="8881004" cy="1320800"/>
          </a:xfrm>
        </p:spPr>
        <p:txBody>
          <a:bodyPr/>
          <a:lstStyle/>
          <a:p>
            <a:r>
              <a:rPr lang="cs-CZ" dirty="0"/>
              <a:t>Registrace žadatele do systému MS2014+:</a:t>
            </a:r>
            <a:br>
              <a:rPr lang="cs-CZ" dirty="0"/>
            </a:br>
            <a:r>
              <a:rPr lang="cs-CZ" dirty="0"/>
              <a:t>Odkaz ZDE: </a:t>
            </a:r>
            <a:r>
              <a:rPr lang="cs-CZ" dirty="0">
                <a:hlinkClick r:id="rId2"/>
              </a:rPr>
              <a:t>https://mseu.mssf.cz/</a:t>
            </a:r>
            <a:endParaRPr lang="cs-CZ" dirty="0"/>
          </a:p>
        </p:txBody>
      </p:sp>
      <p:pic>
        <p:nvPicPr>
          <p:cNvPr id="16" name="Zástupný symbol pro obsah 15">
            <a:extLst>
              <a:ext uri="{FF2B5EF4-FFF2-40B4-BE49-F238E27FC236}">
                <a16:creationId xmlns:a16="http://schemas.microsoft.com/office/drawing/2014/main" id="{F0C04935-9E81-4517-8191-2A540C7003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863" y="2189251"/>
            <a:ext cx="8596312" cy="3824111"/>
          </a:xfrm>
        </p:spPr>
      </p:pic>
    </p:spTree>
    <p:extLst>
      <p:ext uri="{BB962C8B-B14F-4D97-AF65-F5344CB8AC3E}">
        <p14:creationId xmlns:p14="http://schemas.microsoft.com/office/powerpoint/2010/main" val="3891460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80145F-8F82-4D01-B739-13DB8E509EA7}"/>
              </a:ext>
            </a:extLst>
          </p:cNvPr>
          <p:cNvSpPr>
            <a:spLocks noGrp="1"/>
          </p:cNvSpPr>
          <p:nvPr>
            <p:ph type="title"/>
          </p:nvPr>
        </p:nvSpPr>
        <p:spPr>
          <a:xfrm>
            <a:off x="677333" y="609600"/>
            <a:ext cx="8895291" cy="676275"/>
          </a:xfrm>
        </p:spPr>
        <p:txBody>
          <a:bodyPr>
            <a:normAutofit fontScale="90000"/>
          </a:bodyPr>
          <a:lstStyle/>
          <a:p>
            <a:r>
              <a:rPr lang="cs-CZ" dirty="0"/>
              <a:t>Znázornění požadovaných údajů pro registraci:</a:t>
            </a:r>
          </a:p>
        </p:txBody>
      </p:sp>
      <p:pic>
        <p:nvPicPr>
          <p:cNvPr id="6" name="Obrázek 5">
            <a:extLst>
              <a:ext uri="{FF2B5EF4-FFF2-40B4-BE49-F238E27FC236}">
                <a16:creationId xmlns:a16="http://schemas.microsoft.com/office/drawing/2014/main" id="{1F882353-1A14-46A8-8A8E-1CA859F278B6}"/>
              </a:ext>
            </a:extLst>
          </p:cNvPr>
          <p:cNvPicPr>
            <a:picLocks noChangeAspect="1"/>
          </p:cNvPicPr>
          <p:nvPr/>
        </p:nvPicPr>
        <p:blipFill>
          <a:blip r:embed="rId2"/>
          <a:stretch>
            <a:fillRect/>
          </a:stretch>
        </p:blipFill>
        <p:spPr>
          <a:xfrm>
            <a:off x="1340527" y="1289316"/>
            <a:ext cx="7720544" cy="5395569"/>
          </a:xfrm>
          <a:prstGeom prst="rect">
            <a:avLst/>
          </a:prstGeom>
        </p:spPr>
      </p:pic>
    </p:spTree>
    <p:extLst>
      <p:ext uri="{BB962C8B-B14F-4D97-AF65-F5344CB8AC3E}">
        <p14:creationId xmlns:p14="http://schemas.microsoft.com/office/powerpoint/2010/main" val="183332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8B247-D538-4D77-AE77-7EC0601E6322}"/>
              </a:ext>
            </a:extLst>
          </p:cNvPr>
          <p:cNvSpPr>
            <a:spLocks noGrp="1"/>
          </p:cNvSpPr>
          <p:nvPr>
            <p:ph type="title"/>
          </p:nvPr>
        </p:nvSpPr>
        <p:spPr/>
        <p:txBody>
          <a:bodyPr/>
          <a:lstStyle/>
          <a:p>
            <a:r>
              <a:rPr lang="cs-CZ" dirty="0"/>
              <a:t>Přihlášení do systému po přidělení uživatelského jména:</a:t>
            </a:r>
          </a:p>
        </p:txBody>
      </p:sp>
      <p:pic>
        <p:nvPicPr>
          <p:cNvPr id="5" name="Zástupný symbol pro obsah 4">
            <a:extLst>
              <a:ext uri="{FF2B5EF4-FFF2-40B4-BE49-F238E27FC236}">
                <a16:creationId xmlns:a16="http://schemas.microsoft.com/office/drawing/2014/main" id="{06A3FD7F-E71D-4001-9C58-5D3C5ED279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2" y="1930401"/>
            <a:ext cx="9696293" cy="4318000"/>
          </a:xfrm>
        </p:spPr>
      </p:pic>
    </p:spTree>
    <p:extLst>
      <p:ext uri="{BB962C8B-B14F-4D97-AF65-F5344CB8AC3E}">
        <p14:creationId xmlns:p14="http://schemas.microsoft.com/office/powerpoint/2010/main" val="2632030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71589D-EC6B-4823-AEB8-5E222D6DAA79}"/>
              </a:ext>
            </a:extLst>
          </p:cNvPr>
          <p:cNvSpPr>
            <a:spLocks noGrp="1"/>
          </p:cNvSpPr>
          <p:nvPr>
            <p:ph type="title"/>
          </p:nvPr>
        </p:nvSpPr>
        <p:spPr>
          <a:xfrm>
            <a:off x="677334" y="609600"/>
            <a:ext cx="8596668" cy="790575"/>
          </a:xfrm>
        </p:spPr>
        <p:txBody>
          <a:bodyPr/>
          <a:lstStyle/>
          <a:p>
            <a:r>
              <a:rPr lang="cs-CZ" dirty="0"/>
              <a:t>Výběr žadatele:</a:t>
            </a:r>
          </a:p>
        </p:txBody>
      </p:sp>
      <p:pic>
        <p:nvPicPr>
          <p:cNvPr id="5" name="Zástupný symbol pro obsah 4">
            <a:extLst>
              <a:ext uri="{FF2B5EF4-FFF2-40B4-BE49-F238E27FC236}">
                <a16:creationId xmlns:a16="http://schemas.microsoft.com/office/drawing/2014/main" id="{51F7C42A-D5F9-4497-B9AD-167A6B4179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825" y="1585912"/>
            <a:ext cx="10859083" cy="4163265"/>
          </a:xfrm>
        </p:spPr>
      </p:pic>
    </p:spTree>
    <p:extLst>
      <p:ext uri="{BB962C8B-B14F-4D97-AF65-F5344CB8AC3E}">
        <p14:creationId xmlns:p14="http://schemas.microsoft.com/office/powerpoint/2010/main" val="301224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B51609-7B23-42C6-97DD-11A71C9C9D65}"/>
              </a:ext>
            </a:extLst>
          </p:cNvPr>
          <p:cNvSpPr>
            <a:spLocks noGrp="1"/>
          </p:cNvSpPr>
          <p:nvPr>
            <p:ph type="title"/>
          </p:nvPr>
        </p:nvSpPr>
        <p:spPr>
          <a:xfrm>
            <a:off x="677334" y="609600"/>
            <a:ext cx="8596668" cy="690563"/>
          </a:xfrm>
        </p:spPr>
        <p:txBody>
          <a:bodyPr/>
          <a:lstStyle/>
          <a:p>
            <a:r>
              <a:rPr lang="cs-CZ" dirty="0"/>
              <a:t>Založení nové žádosti:</a:t>
            </a:r>
          </a:p>
        </p:txBody>
      </p:sp>
      <p:pic>
        <p:nvPicPr>
          <p:cNvPr id="5" name="Zástupný symbol pro obsah 4">
            <a:extLst>
              <a:ext uri="{FF2B5EF4-FFF2-40B4-BE49-F238E27FC236}">
                <a16:creationId xmlns:a16="http://schemas.microsoft.com/office/drawing/2014/main" id="{1F14F54D-CB57-44DB-AB72-62B58C3957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696" y="1443038"/>
            <a:ext cx="11603833" cy="4219575"/>
          </a:xfrm>
        </p:spPr>
      </p:pic>
    </p:spTree>
    <p:extLst>
      <p:ext uri="{BB962C8B-B14F-4D97-AF65-F5344CB8AC3E}">
        <p14:creationId xmlns:p14="http://schemas.microsoft.com/office/powerpoint/2010/main" val="144907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2D0218-08E7-47D1-900F-B80EA11FE49A}"/>
              </a:ext>
            </a:extLst>
          </p:cNvPr>
          <p:cNvSpPr>
            <a:spLocks noGrp="1"/>
          </p:cNvSpPr>
          <p:nvPr>
            <p:ph type="title"/>
          </p:nvPr>
        </p:nvSpPr>
        <p:spPr>
          <a:xfrm>
            <a:off x="677334" y="609599"/>
            <a:ext cx="8596668" cy="1433513"/>
          </a:xfrm>
        </p:spPr>
        <p:txBody>
          <a:bodyPr>
            <a:normAutofit fontScale="90000"/>
          </a:bodyPr>
          <a:lstStyle/>
          <a:p>
            <a:r>
              <a:rPr lang="cs-CZ" dirty="0"/>
              <a:t>Výběr Programu a výzvy:</a:t>
            </a:r>
            <a:br>
              <a:rPr lang="cs-CZ" dirty="0"/>
            </a:br>
            <a:r>
              <a:rPr lang="cs-CZ" dirty="0"/>
              <a:t>06 – Integrovaný regionální operační program</a:t>
            </a:r>
          </a:p>
        </p:txBody>
      </p:sp>
      <p:pic>
        <p:nvPicPr>
          <p:cNvPr id="7" name="Zástupný symbol pro obsah 6">
            <a:extLst>
              <a:ext uri="{FF2B5EF4-FFF2-40B4-BE49-F238E27FC236}">
                <a16:creationId xmlns:a16="http://schemas.microsoft.com/office/drawing/2014/main" id="{3A8D6F27-1CB2-4C29-9E47-669F64EFC5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2315917"/>
            <a:ext cx="9523412" cy="3955879"/>
          </a:xfrm>
        </p:spPr>
      </p:pic>
    </p:spTree>
    <p:extLst>
      <p:ext uri="{BB962C8B-B14F-4D97-AF65-F5344CB8AC3E}">
        <p14:creationId xmlns:p14="http://schemas.microsoft.com/office/powerpoint/2010/main" val="1183847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8C4BE5-A620-418F-914D-ED26DC79BFB0}"/>
              </a:ext>
            </a:extLst>
          </p:cNvPr>
          <p:cNvSpPr>
            <a:spLocks noGrp="1"/>
          </p:cNvSpPr>
          <p:nvPr>
            <p:ph type="title"/>
          </p:nvPr>
        </p:nvSpPr>
        <p:spPr>
          <a:xfrm>
            <a:off x="677334" y="609600"/>
            <a:ext cx="8596668" cy="1147763"/>
          </a:xfrm>
        </p:spPr>
        <p:txBody>
          <a:bodyPr>
            <a:normAutofit fontScale="90000"/>
          </a:bodyPr>
          <a:lstStyle/>
          <a:p>
            <a:r>
              <a:rPr lang="cs-CZ" dirty="0"/>
              <a:t>Výběr výzvy:</a:t>
            </a:r>
            <a:br>
              <a:rPr lang="cs-CZ" dirty="0"/>
            </a:br>
            <a:r>
              <a:rPr lang="cs-CZ" dirty="0"/>
              <a:t>55. výzva IROP – KULTURNÍ DĚDICTVÍ</a:t>
            </a:r>
          </a:p>
        </p:txBody>
      </p:sp>
      <p:pic>
        <p:nvPicPr>
          <p:cNvPr id="7" name="Zástupný obsah 6">
            <a:extLst>
              <a:ext uri="{FF2B5EF4-FFF2-40B4-BE49-F238E27FC236}">
                <a16:creationId xmlns:a16="http://schemas.microsoft.com/office/drawing/2014/main" id="{A6A96D89-9A6D-416F-ACB2-663E5C6E88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822" y="2160588"/>
            <a:ext cx="8200394" cy="3881437"/>
          </a:xfrm>
        </p:spPr>
      </p:pic>
    </p:spTree>
    <p:extLst>
      <p:ext uri="{BB962C8B-B14F-4D97-AF65-F5344CB8AC3E}">
        <p14:creationId xmlns:p14="http://schemas.microsoft.com/office/powerpoint/2010/main" val="401968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902184-1EE5-4D74-9B41-AFF045FC666C}"/>
              </a:ext>
            </a:extLst>
          </p:cNvPr>
          <p:cNvSpPr>
            <a:spLocks noGrp="1"/>
          </p:cNvSpPr>
          <p:nvPr>
            <p:ph type="title"/>
          </p:nvPr>
        </p:nvSpPr>
        <p:spPr>
          <a:xfrm>
            <a:off x="677334" y="609601"/>
            <a:ext cx="8596668" cy="776288"/>
          </a:xfrm>
        </p:spPr>
        <p:txBody>
          <a:bodyPr/>
          <a:lstStyle/>
          <a:p>
            <a:r>
              <a:rPr lang="cs-CZ" dirty="0"/>
              <a:t>Název výzvy: „Kulturní dědictví“</a:t>
            </a:r>
          </a:p>
        </p:txBody>
      </p:sp>
      <p:sp>
        <p:nvSpPr>
          <p:cNvPr id="3" name="Zástupný symbol pro obsah 2">
            <a:extLst>
              <a:ext uri="{FF2B5EF4-FFF2-40B4-BE49-F238E27FC236}">
                <a16:creationId xmlns:a16="http://schemas.microsoft.com/office/drawing/2014/main" id="{640D73A0-37FF-47E0-9E42-B26916A4D50A}"/>
              </a:ext>
            </a:extLst>
          </p:cNvPr>
          <p:cNvSpPr>
            <a:spLocks noGrp="1"/>
          </p:cNvSpPr>
          <p:nvPr>
            <p:ph idx="1"/>
          </p:nvPr>
        </p:nvSpPr>
        <p:spPr>
          <a:xfrm>
            <a:off x="677333" y="1528762"/>
            <a:ext cx="9478722" cy="5329237"/>
          </a:xfrm>
        </p:spPr>
        <p:txBody>
          <a:bodyPr>
            <a:normAutofit/>
          </a:bodyPr>
          <a:lstStyle/>
          <a:p>
            <a:r>
              <a:rPr lang="cs-CZ" b="1" dirty="0"/>
              <a:t>Číslo výzvy MAS:	</a:t>
            </a:r>
            <a:r>
              <a:rPr lang="cs-CZ" dirty="0"/>
              <a:t>			  6. výzva</a:t>
            </a:r>
          </a:p>
          <a:p>
            <a:r>
              <a:rPr lang="cs-CZ" b="1" dirty="0"/>
              <a:t>Číslo výzvy v ISKP2014+: </a:t>
            </a:r>
            <a:r>
              <a:rPr lang="cs-CZ" dirty="0"/>
              <a:t>		  055/06_16_073/CLLD_16_01_004</a:t>
            </a:r>
          </a:p>
          <a:p>
            <a:r>
              <a:rPr lang="cs-CZ" b="1" dirty="0"/>
              <a:t>Název výzvy v ISKP2014+:</a:t>
            </a:r>
            <a:r>
              <a:rPr lang="cs-CZ" dirty="0"/>
              <a:t>		  6.výzva MAS </a:t>
            </a:r>
            <a:r>
              <a:rPr lang="cs-CZ" dirty="0" err="1"/>
              <a:t>Rožnovsko,z.s</a:t>
            </a:r>
            <a:r>
              <a:rPr lang="cs-CZ" dirty="0"/>
              <a:t>.-IROP-Kulturní dědictví</a:t>
            </a:r>
          </a:p>
          <a:p>
            <a:r>
              <a:rPr lang="cs-CZ" b="1" dirty="0"/>
              <a:t>Druh výzvy:	</a:t>
            </a:r>
            <a:r>
              <a:rPr lang="cs-CZ" dirty="0"/>
              <a:t>				  kolová</a:t>
            </a:r>
          </a:p>
          <a:p>
            <a:r>
              <a:rPr lang="cs-CZ" b="1" dirty="0"/>
              <a:t>Opatření integrované strategie: </a:t>
            </a:r>
            <a:r>
              <a:rPr lang="cs-CZ" dirty="0"/>
              <a:t>4.1.1. Obnova památek	</a:t>
            </a:r>
          </a:p>
          <a:p>
            <a:endParaRPr lang="cs-CZ" dirty="0"/>
          </a:p>
          <a:p>
            <a:endParaRPr lang="cs-CZ" dirty="0"/>
          </a:p>
          <a:p>
            <a:r>
              <a:rPr lang="cs-CZ" b="1" dirty="0"/>
              <a:t>Datum a čas vyhlášení výzvy:</a:t>
            </a:r>
            <a:r>
              <a:rPr lang="cs-CZ" dirty="0"/>
              <a:t>								28.05.2019 10:00</a:t>
            </a:r>
          </a:p>
          <a:p>
            <a:r>
              <a:rPr lang="cs-CZ" b="1" dirty="0"/>
              <a:t>Datum a čas zpřístupnění formuláře žádosti o podporu:		</a:t>
            </a:r>
            <a:r>
              <a:rPr lang="cs-CZ" dirty="0"/>
              <a:t>28.05.2019 10:00</a:t>
            </a:r>
          </a:p>
          <a:p>
            <a:r>
              <a:rPr lang="cs-CZ" b="1" dirty="0"/>
              <a:t>Datum zahájení příjmu žádostí:		</a:t>
            </a:r>
            <a:r>
              <a:rPr lang="cs-CZ" dirty="0"/>
              <a:t>					28.05.2019 10:00</a:t>
            </a:r>
          </a:p>
          <a:p>
            <a:r>
              <a:rPr lang="cs-CZ" b="1" dirty="0"/>
              <a:t>Datum a čas ukončení příjmu žádostní o podporu:	</a:t>
            </a:r>
            <a:r>
              <a:rPr lang="cs-CZ" dirty="0"/>
              <a:t>		30.09.2019 12:00</a:t>
            </a:r>
          </a:p>
          <a:p>
            <a:r>
              <a:rPr lang="cs-CZ" b="1" dirty="0"/>
              <a:t>Datum a ukončení realizace projektu:</a:t>
            </a:r>
            <a:r>
              <a:rPr lang="cs-CZ" dirty="0"/>
              <a:t>						31.12.2021</a:t>
            </a:r>
          </a:p>
        </p:txBody>
      </p:sp>
    </p:spTree>
    <p:extLst>
      <p:ext uri="{BB962C8B-B14F-4D97-AF65-F5344CB8AC3E}">
        <p14:creationId xmlns:p14="http://schemas.microsoft.com/office/powerpoint/2010/main" val="2478419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5397F5-3060-4429-9FCA-58539222E517}"/>
              </a:ext>
            </a:extLst>
          </p:cNvPr>
          <p:cNvSpPr>
            <a:spLocks noGrp="1"/>
          </p:cNvSpPr>
          <p:nvPr>
            <p:ph type="title"/>
          </p:nvPr>
        </p:nvSpPr>
        <p:spPr>
          <a:xfrm>
            <a:off x="550415" y="609600"/>
            <a:ext cx="9046345" cy="1320800"/>
          </a:xfrm>
        </p:spPr>
        <p:txBody>
          <a:bodyPr>
            <a:normAutofit fontScale="90000"/>
          </a:bodyPr>
          <a:lstStyle/>
          <a:p>
            <a:r>
              <a:rPr lang="cs-CZ" dirty="0"/>
              <a:t>Výběr </a:t>
            </a:r>
            <a:r>
              <a:rPr lang="cs-CZ" dirty="0" err="1"/>
              <a:t>povýzvy</a:t>
            </a:r>
            <a:r>
              <a:rPr lang="cs-CZ" dirty="0"/>
              <a:t>:</a:t>
            </a:r>
            <a:br>
              <a:rPr lang="cs-CZ" dirty="0"/>
            </a:br>
            <a:r>
              <a:rPr lang="cs-CZ" dirty="0"/>
              <a:t>Číslo </a:t>
            </a:r>
            <a:r>
              <a:rPr lang="cs-CZ" dirty="0" err="1"/>
              <a:t>podvýzvy</a:t>
            </a:r>
            <a:r>
              <a:rPr lang="cs-CZ" dirty="0"/>
              <a:t> 055/06_16_073/CLLD_16_01_004</a:t>
            </a:r>
          </a:p>
        </p:txBody>
      </p:sp>
      <p:pic>
        <p:nvPicPr>
          <p:cNvPr id="7" name="Zástupný obsah 6">
            <a:extLst>
              <a:ext uri="{FF2B5EF4-FFF2-40B4-BE49-F238E27FC236}">
                <a16:creationId xmlns:a16="http://schemas.microsoft.com/office/drawing/2014/main" id="{DEE138DC-4FFF-458A-BAC0-7C631A9EB0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491" y="1930400"/>
            <a:ext cx="9847628" cy="4577563"/>
          </a:xfrm>
        </p:spPr>
      </p:pic>
    </p:spTree>
    <p:extLst>
      <p:ext uri="{BB962C8B-B14F-4D97-AF65-F5344CB8AC3E}">
        <p14:creationId xmlns:p14="http://schemas.microsoft.com/office/powerpoint/2010/main" val="3773852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AE38C-35DC-40CE-92DD-4C4CB92727F1}"/>
              </a:ext>
            </a:extLst>
          </p:cNvPr>
          <p:cNvSpPr>
            <a:spLocks noGrp="1"/>
          </p:cNvSpPr>
          <p:nvPr>
            <p:ph type="title"/>
          </p:nvPr>
        </p:nvSpPr>
        <p:spPr>
          <a:xfrm>
            <a:off x="677334" y="295275"/>
            <a:ext cx="8596668" cy="1320800"/>
          </a:xfrm>
        </p:spPr>
        <p:txBody>
          <a:bodyPr/>
          <a:lstStyle/>
          <a:p>
            <a:r>
              <a:rPr lang="cs-CZ" dirty="0"/>
              <a:t>Nastavení signatáře a editora:</a:t>
            </a:r>
          </a:p>
        </p:txBody>
      </p:sp>
      <p:pic>
        <p:nvPicPr>
          <p:cNvPr id="7" name="Zástupný obsah 6">
            <a:extLst>
              <a:ext uri="{FF2B5EF4-FFF2-40B4-BE49-F238E27FC236}">
                <a16:creationId xmlns:a16="http://schemas.microsoft.com/office/drawing/2014/main" id="{E37FD306-8012-4D55-8EC7-014AF8DECA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067" y="994299"/>
            <a:ext cx="7989889" cy="5743851"/>
          </a:xfrm>
        </p:spPr>
      </p:pic>
    </p:spTree>
    <p:extLst>
      <p:ext uri="{BB962C8B-B14F-4D97-AF65-F5344CB8AC3E}">
        <p14:creationId xmlns:p14="http://schemas.microsoft.com/office/powerpoint/2010/main" val="819701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75244A-20BB-485B-A2F2-6C2224287935}"/>
              </a:ext>
            </a:extLst>
          </p:cNvPr>
          <p:cNvSpPr>
            <a:spLocks noGrp="1"/>
          </p:cNvSpPr>
          <p:nvPr>
            <p:ph type="title"/>
          </p:nvPr>
        </p:nvSpPr>
        <p:spPr>
          <a:xfrm>
            <a:off x="677334" y="284085"/>
            <a:ext cx="8596668" cy="1030365"/>
          </a:xfrm>
        </p:spPr>
        <p:txBody>
          <a:bodyPr/>
          <a:lstStyle/>
          <a:p>
            <a:r>
              <a:rPr lang="cs-CZ" dirty="0"/>
              <a:t>Návod na vyplnění:</a:t>
            </a:r>
          </a:p>
        </p:txBody>
      </p:sp>
      <p:sp>
        <p:nvSpPr>
          <p:cNvPr id="3" name="Zástupný symbol pro obsah 2">
            <a:extLst>
              <a:ext uri="{FF2B5EF4-FFF2-40B4-BE49-F238E27FC236}">
                <a16:creationId xmlns:a16="http://schemas.microsoft.com/office/drawing/2014/main" id="{7B38070D-4814-4949-A113-319B6A98A3AC}"/>
              </a:ext>
            </a:extLst>
          </p:cNvPr>
          <p:cNvSpPr>
            <a:spLocks noGrp="1"/>
          </p:cNvSpPr>
          <p:nvPr>
            <p:ph idx="1"/>
          </p:nvPr>
        </p:nvSpPr>
        <p:spPr>
          <a:xfrm>
            <a:off x="346229" y="941033"/>
            <a:ext cx="10715348" cy="5100330"/>
          </a:xfrm>
        </p:spPr>
        <p:txBody>
          <a:bodyPr>
            <a:noAutofit/>
          </a:bodyPr>
          <a:lstStyle/>
          <a:p>
            <a:r>
              <a:rPr lang="cs-CZ" sz="2400" dirty="0"/>
              <a:t>Uživatel vyplňuje záložky postupně.</a:t>
            </a:r>
          </a:p>
          <a:p>
            <a:r>
              <a:rPr lang="cs-CZ" sz="2400" dirty="0"/>
              <a:t>Žlutá pole = povinná</a:t>
            </a:r>
          </a:p>
          <a:p>
            <a:r>
              <a:rPr lang="cs-CZ" sz="2400" dirty="0"/>
              <a:t>Šedá pole = volitelná (zpřístupní se podle data vyplňovaných během žádosti, nebo nejsou podle zadaných dat povinná)</a:t>
            </a:r>
          </a:p>
          <a:p>
            <a:r>
              <a:rPr lang="cs-CZ" sz="2400" dirty="0"/>
              <a:t>Bílá pole = vyplňuje sám systém</a:t>
            </a:r>
          </a:p>
          <a:p>
            <a:endParaRPr lang="cs-CZ" sz="2400" dirty="0"/>
          </a:p>
          <a:p>
            <a:r>
              <a:rPr lang="cs-CZ" sz="2400" dirty="0">
                <a:solidFill>
                  <a:srgbClr val="FF0000"/>
                </a:solidFill>
              </a:rPr>
              <a:t>UPOZORNĚNÍ: Každou vyplněnou záložku, či delší textové pole před jeho opuštěním uložte!</a:t>
            </a:r>
          </a:p>
          <a:p>
            <a:r>
              <a:rPr lang="cs-CZ" sz="2400" dirty="0">
                <a:solidFill>
                  <a:srgbClr val="FF0000"/>
                </a:solidFill>
              </a:rPr>
              <a:t>Doporučujeme </a:t>
            </a:r>
            <a:r>
              <a:rPr lang="cs-CZ" sz="2400" u="sng" dirty="0">
                <a:solidFill>
                  <a:srgbClr val="FF0000"/>
                </a:solidFill>
              </a:rPr>
              <a:t>žádost průběžně ukládat </a:t>
            </a:r>
            <a:r>
              <a:rPr lang="cs-CZ" sz="2400" dirty="0">
                <a:solidFill>
                  <a:srgbClr val="FF0000"/>
                </a:solidFill>
              </a:rPr>
              <a:t>při vyplňování.</a:t>
            </a:r>
          </a:p>
          <a:p>
            <a:endParaRPr lang="cs-CZ" sz="2400" dirty="0">
              <a:solidFill>
                <a:srgbClr val="FF0000"/>
              </a:solidFill>
            </a:endParaRPr>
          </a:p>
          <a:p>
            <a:r>
              <a:rPr lang="cs-CZ" sz="2400" dirty="0">
                <a:solidFill>
                  <a:srgbClr val="FF0000"/>
                </a:solidFill>
              </a:rPr>
              <a:t>Návod na vkládání do systému ISKP14+ ke stažení zde: </a:t>
            </a:r>
            <a:r>
              <a:rPr lang="cs-CZ" sz="2400" dirty="0">
                <a:solidFill>
                  <a:srgbClr val="FF0000"/>
                </a:solidFill>
                <a:hlinkClick r:id="rId2"/>
              </a:rPr>
              <a:t>http://www.masroznovsko.cz/file.php?nid=3898&amp;oid=6938401</a:t>
            </a:r>
            <a:r>
              <a:rPr lang="cs-CZ" sz="2400" dirty="0">
                <a:solidFill>
                  <a:srgbClr val="FF0000"/>
                </a:solidFill>
              </a:rPr>
              <a:t> </a:t>
            </a:r>
          </a:p>
        </p:txBody>
      </p:sp>
    </p:spTree>
    <p:extLst>
      <p:ext uri="{BB962C8B-B14F-4D97-AF65-F5344CB8AC3E}">
        <p14:creationId xmlns:p14="http://schemas.microsoft.com/office/powerpoint/2010/main" val="766157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AE38C-35DC-40CE-92DD-4C4CB92727F1}"/>
              </a:ext>
            </a:extLst>
          </p:cNvPr>
          <p:cNvSpPr>
            <a:spLocks noGrp="1"/>
          </p:cNvSpPr>
          <p:nvPr>
            <p:ph type="title"/>
          </p:nvPr>
        </p:nvSpPr>
        <p:spPr>
          <a:xfrm>
            <a:off x="852255" y="295275"/>
            <a:ext cx="9339309" cy="743412"/>
          </a:xfrm>
        </p:spPr>
        <p:txBody>
          <a:bodyPr/>
          <a:lstStyle/>
          <a:p>
            <a:r>
              <a:rPr lang="cs-CZ" dirty="0"/>
              <a:t>Nastavení harmonogramu v žádosti:</a:t>
            </a:r>
          </a:p>
        </p:txBody>
      </p:sp>
      <p:sp>
        <p:nvSpPr>
          <p:cNvPr id="4" name="Zástupný obsah 3">
            <a:extLst>
              <a:ext uri="{FF2B5EF4-FFF2-40B4-BE49-F238E27FC236}">
                <a16:creationId xmlns:a16="http://schemas.microsoft.com/office/drawing/2014/main" id="{E40D796B-435A-4E72-A3B8-599C56CB3918}"/>
              </a:ext>
            </a:extLst>
          </p:cNvPr>
          <p:cNvSpPr>
            <a:spLocks noGrp="1"/>
          </p:cNvSpPr>
          <p:nvPr>
            <p:ph idx="1"/>
          </p:nvPr>
        </p:nvSpPr>
        <p:spPr>
          <a:xfrm>
            <a:off x="381739" y="1038687"/>
            <a:ext cx="9339309" cy="5415379"/>
          </a:xfrm>
        </p:spPr>
        <p:txBody>
          <a:bodyPr>
            <a:normAutofit/>
          </a:bodyPr>
          <a:lstStyle/>
          <a:p>
            <a:endParaRPr lang="cs-CZ" i="1" dirty="0"/>
          </a:p>
          <a:p>
            <a:r>
              <a:rPr lang="cs-CZ" i="1" dirty="0"/>
              <a:t>Při vyplňování žádosti o dotaci v systému je třeba dbát na soulad dat v záložkách:</a:t>
            </a:r>
          </a:p>
          <a:p>
            <a:pPr lvl="1"/>
            <a:r>
              <a:rPr lang="cs-CZ" b="1" i="1" dirty="0"/>
              <a:t>Projekt</a:t>
            </a:r>
          </a:p>
          <a:p>
            <a:pPr lvl="1"/>
            <a:r>
              <a:rPr lang="cs-CZ" b="1" i="1" dirty="0"/>
              <a:t>Etapy projektu</a:t>
            </a:r>
          </a:p>
          <a:p>
            <a:pPr lvl="1"/>
            <a:r>
              <a:rPr lang="cs-CZ" b="1" i="1" dirty="0"/>
              <a:t>Indikátory</a:t>
            </a:r>
          </a:p>
          <a:p>
            <a:pPr lvl="1"/>
            <a:r>
              <a:rPr lang="cs-CZ" b="1" i="1" dirty="0"/>
              <a:t>Finanční plán</a:t>
            </a:r>
          </a:p>
          <a:p>
            <a:pPr marL="457200" lvl="1" indent="0">
              <a:buNone/>
            </a:pPr>
            <a:endParaRPr lang="cs-CZ" i="1" dirty="0"/>
          </a:p>
          <a:p>
            <a:r>
              <a:rPr lang="cs-CZ" b="1" i="1" dirty="0"/>
              <a:t>Etapy</a:t>
            </a:r>
            <a:r>
              <a:rPr lang="cs-CZ" i="1" dirty="0"/>
              <a:t> projektu na sebe </a:t>
            </a:r>
            <a:r>
              <a:rPr lang="cs-CZ" b="1" i="1" dirty="0"/>
              <a:t>musí navazovat</a:t>
            </a:r>
            <a:r>
              <a:rPr lang="cs-CZ" i="1" dirty="0"/>
              <a:t>. Délka jedné etapy je </a:t>
            </a:r>
            <a:r>
              <a:rPr lang="cs-CZ" b="1" i="1" dirty="0"/>
              <a:t>minimálně 3 měsíce</a:t>
            </a:r>
            <a:r>
              <a:rPr lang="cs-CZ" i="1" dirty="0"/>
              <a:t>.</a:t>
            </a:r>
          </a:p>
          <a:p>
            <a:r>
              <a:rPr lang="cs-CZ" i="1" dirty="0"/>
              <a:t>Záložka </a:t>
            </a:r>
            <a:r>
              <a:rPr lang="cs-CZ" b="1" i="1" dirty="0"/>
              <a:t>Finanční plán </a:t>
            </a:r>
            <a:r>
              <a:rPr lang="cs-CZ" i="1" dirty="0"/>
              <a:t>musí být vyplněna dle přílohy č. 1 Specifických pravidel - Žádost o platbu, kdy je stanoveno, že žádost o platbu má být předložena do </a:t>
            </a:r>
            <a:r>
              <a:rPr lang="cs-CZ" b="1" i="1" dirty="0"/>
              <a:t>20 pracovních dní po ukončení etapy</a:t>
            </a:r>
            <a:r>
              <a:rPr lang="cs-CZ" i="1" dirty="0"/>
              <a:t>.</a:t>
            </a:r>
          </a:p>
          <a:p>
            <a:pPr marL="0" indent="0">
              <a:buNone/>
            </a:pPr>
            <a:endParaRPr lang="cs-CZ" i="1" dirty="0"/>
          </a:p>
          <a:p>
            <a:r>
              <a:rPr lang="cs-CZ" i="1" dirty="0">
                <a:solidFill>
                  <a:srgbClr val="FF0000"/>
                </a:solidFill>
              </a:rPr>
              <a:t>Pozor!!! na soulad dat v žádosti o dotaci vkládanou do systému ISKP2014+ a také dat uvedených ve Studii proveditelnosti.</a:t>
            </a:r>
            <a:endParaRPr lang="cs-CZ" dirty="0">
              <a:solidFill>
                <a:srgbClr val="FF0000"/>
              </a:solidFill>
            </a:endParaRPr>
          </a:p>
        </p:txBody>
      </p:sp>
    </p:spTree>
    <p:extLst>
      <p:ext uri="{BB962C8B-B14F-4D97-AF65-F5344CB8AC3E}">
        <p14:creationId xmlns:p14="http://schemas.microsoft.com/office/powerpoint/2010/main" val="2096832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842D45-89CE-43BC-BACD-C23CB7F527F9}"/>
              </a:ext>
            </a:extLst>
          </p:cNvPr>
          <p:cNvSpPr>
            <a:spLocks noGrp="1"/>
          </p:cNvSpPr>
          <p:nvPr>
            <p:ph type="title"/>
          </p:nvPr>
        </p:nvSpPr>
        <p:spPr>
          <a:xfrm>
            <a:off x="381740" y="230820"/>
            <a:ext cx="8930935" cy="914400"/>
          </a:xfrm>
        </p:spPr>
        <p:txBody>
          <a:bodyPr>
            <a:normAutofit/>
          </a:bodyPr>
          <a:lstStyle/>
          <a:p>
            <a:r>
              <a:rPr lang="cs-CZ" dirty="0"/>
              <a:t>Jedno etapový projekt </a:t>
            </a:r>
            <a:r>
              <a:rPr lang="cs-CZ" sz="1300" dirty="0"/>
              <a:t>(ilustrativní příklad nastavení)</a:t>
            </a:r>
            <a:r>
              <a:rPr lang="cs-CZ" dirty="0"/>
              <a:t>:</a:t>
            </a:r>
          </a:p>
        </p:txBody>
      </p:sp>
      <p:pic>
        <p:nvPicPr>
          <p:cNvPr id="10" name="Zástupný obsah 9">
            <a:extLst>
              <a:ext uri="{FF2B5EF4-FFF2-40B4-BE49-F238E27FC236}">
                <a16:creationId xmlns:a16="http://schemas.microsoft.com/office/drawing/2014/main" id="{3C1BCA99-2953-4614-BEB6-770F8A9192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740" y="896246"/>
            <a:ext cx="8166883" cy="5961753"/>
          </a:xfrm>
        </p:spPr>
      </p:pic>
      <p:sp>
        <p:nvSpPr>
          <p:cNvPr id="12" name="TextovéPole 11">
            <a:extLst>
              <a:ext uri="{FF2B5EF4-FFF2-40B4-BE49-F238E27FC236}">
                <a16:creationId xmlns:a16="http://schemas.microsoft.com/office/drawing/2014/main" id="{A9921367-52DB-45F7-B901-1859C735F102}"/>
              </a:ext>
            </a:extLst>
          </p:cNvPr>
          <p:cNvSpPr txBox="1"/>
          <p:nvPr/>
        </p:nvSpPr>
        <p:spPr>
          <a:xfrm>
            <a:off x="3160450" y="6391922"/>
            <a:ext cx="6152225" cy="369332"/>
          </a:xfrm>
          <a:prstGeom prst="rect">
            <a:avLst/>
          </a:prstGeom>
          <a:noFill/>
        </p:spPr>
        <p:txBody>
          <a:bodyPr wrap="square" rtlCol="0">
            <a:spAutoFit/>
          </a:bodyPr>
          <a:lstStyle/>
          <a:p>
            <a:r>
              <a:rPr lang="cs-CZ" b="1" dirty="0">
                <a:solidFill>
                  <a:srgbClr val="FF0000"/>
                </a:solidFill>
              </a:rPr>
              <a:t>Důležité je navázat Finanční plán na etapu projektu!!!</a:t>
            </a:r>
          </a:p>
        </p:txBody>
      </p:sp>
    </p:spTree>
    <p:extLst>
      <p:ext uri="{BB962C8B-B14F-4D97-AF65-F5344CB8AC3E}">
        <p14:creationId xmlns:p14="http://schemas.microsoft.com/office/powerpoint/2010/main" val="1641693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BD353B-DCA9-4B88-9142-C411D28DAED0}"/>
              </a:ext>
            </a:extLst>
          </p:cNvPr>
          <p:cNvSpPr>
            <a:spLocks noGrp="1"/>
          </p:cNvSpPr>
          <p:nvPr>
            <p:ph type="title"/>
          </p:nvPr>
        </p:nvSpPr>
        <p:spPr>
          <a:xfrm>
            <a:off x="210968" y="199748"/>
            <a:ext cx="9063034" cy="1730652"/>
          </a:xfrm>
        </p:spPr>
        <p:txBody>
          <a:bodyPr/>
          <a:lstStyle/>
          <a:p>
            <a:r>
              <a:rPr lang="cs-CZ" dirty="0"/>
              <a:t>Dvou a více etapový projekt </a:t>
            </a:r>
            <a:r>
              <a:rPr lang="cs-CZ" sz="1200" dirty="0"/>
              <a:t>(ilustrativní příklad nastavení)</a:t>
            </a:r>
            <a:r>
              <a:rPr lang="cs-CZ" dirty="0"/>
              <a:t>:</a:t>
            </a:r>
          </a:p>
        </p:txBody>
      </p:sp>
      <p:pic>
        <p:nvPicPr>
          <p:cNvPr id="10" name="Zástupný obsah 9">
            <a:extLst>
              <a:ext uri="{FF2B5EF4-FFF2-40B4-BE49-F238E27FC236}">
                <a16:creationId xmlns:a16="http://schemas.microsoft.com/office/drawing/2014/main" id="{B117D1E0-C342-475D-8B12-5256F648A9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32" y="843330"/>
            <a:ext cx="11949936" cy="5930332"/>
          </a:xfrm>
        </p:spPr>
      </p:pic>
      <p:sp>
        <p:nvSpPr>
          <p:cNvPr id="11" name="TextovéPole 10">
            <a:extLst>
              <a:ext uri="{FF2B5EF4-FFF2-40B4-BE49-F238E27FC236}">
                <a16:creationId xmlns:a16="http://schemas.microsoft.com/office/drawing/2014/main" id="{4AA8FE48-3751-4E12-BEAA-63EF62B85991}"/>
              </a:ext>
            </a:extLst>
          </p:cNvPr>
          <p:cNvSpPr txBox="1"/>
          <p:nvPr/>
        </p:nvSpPr>
        <p:spPr>
          <a:xfrm>
            <a:off x="7918882" y="5691504"/>
            <a:ext cx="3773010" cy="646331"/>
          </a:xfrm>
          <a:prstGeom prst="rect">
            <a:avLst/>
          </a:prstGeom>
          <a:noFill/>
        </p:spPr>
        <p:txBody>
          <a:bodyPr wrap="square" rtlCol="0">
            <a:spAutoFit/>
          </a:bodyPr>
          <a:lstStyle/>
          <a:p>
            <a:r>
              <a:rPr lang="cs-CZ" b="1" dirty="0">
                <a:solidFill>
                  <a:srgbClr val="FF0000"/>
                </a:solidFill>
              </a:rPr>
              <a:t>Důležité je navázat Finanční plán na jednotlivé etapy projektu!!!!</a:t>
            </a:r>
          </a:p>
        </p:txBody>
      </p:sp>
      <p:sp>
        <p:nvSpPr>
          <p:cNvPr id="12" name="TextovéPole 11">
            <a:extLst>
              <a:ext uri="{FF2B5EF4-FFF2-40B4-BE49-F238E27FC236}">
                <a16:creationId xmlns:a16="http://schemas.microsoft.com/office/drawing/2014/main" id="{486E0612-00AE-442F-B874-A849CEF9644E}"/>
              </a:ext>
            </a:extLst>
          </p:cNvPr>
          <p:cNvSpPr txBox="1"/>
          <p:nvPr/>
        </p:nvSpPr>
        <p:spPr>
          <a:xfrm>
            <a:off x="7918882" y="3105834"/>
            <a:ext cx="2876365" cy="646331"/>
          </a:xfrm>
          <a:prstGeom prst="rect">
            <a:avLst/>
          </a:prstGeom>
          <a:noFill/>
        </p:spPr>
        <p:txBody>
          <a:bodyPr wrap="square" rtlCol="0">
            <a:spAutoFit/>
          </a:bodyPr>
          <a:lstStyle/>
          <a:p>
            <a:r>
              <a:rPr lang="cs-CZ" b="1" dirty="0">
                <a:solidFill>
                  <a:srgbClr val="FF0000"/>
                </a:solidFill>
              </a:rPr>
              <a:t>Jednotlivé etapy na sebe musí časově navazovat!!!</a:t>
            </a:r>
          </a:p>
        </p:txBody>
      </p:sp>
    </p:spTree>
    <p:extLst>
      <p:ext uri="{BB962C8B-B14F-4D97-AF65-F5344CB8AC3E}">
        <p14:creationId xmlns:p14="http://schemas.microsoft.com/office/powerpoint/2010/main" val="4000529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F5774-EAC1-42BE-90BC-724381A94312}"/>
              </a:ext>
            </a:extLst>
          </p:cNvPr>
          <p:cNvSpPr>
            <a:spLocks noGrp="1"/>
          </p:cNvSpPr>
          <p:nvPr>
            <p:ph type="title"/>
          </p:nvPr>
        </p:nvSpPr>
        <p:spPr>
          <a:xfrm>
            <a:off x="677334" y="142044"/>
            <a:ext cx="8596668" cy="674594"/>
          </a:xfrm>
        </p:spPr>
        <p:txBody>
          <a:bodyPr>
            <a:normAutofit/>
          </a:bodyPr>
          <a:lstStyle/>
          <a:p>
            <a:r>
              <a:rPr lang="cs-CZ" dirty="0"/>
              <a:t>Rozpočet roční </a:t>
            </a:r>
            <a:r>
              <a:rPr lang="cs-CZ" sz="1600" dirty="0"/>
              <a:t>(ilustrativní příklad pro vyplňování)</a:t>
            </a:r>
          </a:p>
        </p:txBody>
      </p:sp>
      <p:sp>
        <p:nvSpPr>
          <p:cNvPr id="3" name="Zástupný obsah 2">
            <a:extLst>
              <a:ext uri="{FF2B5EF4-FFF2-40B4-BE49-F238E27FC236}">
                <a16:creationId xmlns:a16="http://schemas.microsoft.com/office/drawing/2014/main" id="{68B5860B-D009-49C3-8042-FDEC7C3FE4A8}"/>
              </a:ext>
            </a:extLst>
          </p:cNvPr>
          <p:cNvSpPr>
            <a:spLocks noGrp="1"/>
          </p:cNvSpPr>
          <p:nvPr>
            <p:ph idx="1"/>
          </p:nvPr>
        </p:nvSpPr>
        <p:spPr>
          <a:xfrm>
            <a:off x="248575" y="736848"/>
            <a:ext cx="10129421" cy="5979108"/>
          </a:xfrm>
        </p:spPr>
        <p:txBody>
          <a:bodyPr>
            <a:normAutofit/>
          </a:bodyPr>
          <a:lstStyle/>
          <a:p>
            <a:r>
              <a:rPr lang="cs-CZ" u="sng" dirty="0">
                <a:solidFill>
                  <a:srgbClr val="FF0000"/>
                </a:solidFill>
              </a:rPr>
              <a:t>Upozornění pro vyplnění rozpočtu:</a:t>
            </a:r>
            <a:r>
              <a:rPr lang="cs-CZ" dirty="0">
                <a:solidFill>
                  <a:srgbClr val="FF0000"/>
                </a:solidFill>
              </a:rPr>
              <a:t> Žadatel vkládá do systému částky dle roku, ve kterém budou výdaje profinancovány a ne dle toho ve kterém roce byly fyzicky vynaloženy!!!</a:t>
            </a:r>
          </a:p>
          <a:p>
            <a:r>
              <a:rPr lang="cs-CZ" b="1" u="sng" dirty="0" err="1"/>
              <a:t>Jednoetapový</a:t>
            </a:r>
            <a:r>
              <a:rPr lang="cs-CZ" b="1" u="sng" dirty="0"/>
              <a:t> projekt:</a:t>
            </a:r>
          </a:p>
          <a:p>
            <a:r>
              <a:rPr lang="cs-CZ" dirty="0"/>
              <a:t>Realizace: Od 1.1.2018 do 31.12.2020</a:t>
            </a:r>
          </a:p>
          <a:p>
            <a:r>
              <a:rPr lang="cs-CZ" dirty="0"/>
              <a:t>Profinancování: do 29.1.2021</a:t>
            </a:r>
          </a:p>
          <a:p>
            <a:endParaRPr lang="cs-CZ" dirty="0"/>
          </a:p>
          <a:p>
            <a:endParaRPr lang="cs-CZ" dirty="0"/>
          </a:p>
          <a:p>
            <a:endParaRPr lang="cs-CZ" dirty="0"/>
          </a:p>
          <a:p>
            <a:endParaRPr lang="cs-CZ" dirty="0"/>
          </a:p>
          <a:p>
            <a:endParaRPr lang="cs-CZ" dirty="0"/>
          </a:p>
          <a:p>
            <a:r>
              <a:rPr lang="cs-CZ" b="1" u="sng" dirty="0"/>
              <a:t>Dvou a </a:t>
            </a:r>
            <a:r>
              <a:rPr lang="cs-CZ" b="1" u="sng" dirty="0" err="1"/>
              <a:t>víceetapový</a:t>
            </a:r>
            <a:r>
              <a:rPr lang="cs-CZ" b="1" u="sng" dirty="0"/>
              <a:t> projekt:</a:t>
            </a:r>
          </a:p>
          <a:p>
            <a:r>
              <a:rPr lang="cs-CZ" dirty="0"/>
              <a:t>Realizace: 	1. etapa - Od 1.1.2018 do 30.4.2019</a:t>
            </a:r>
          </a:p>
          <a:p>
            <a:pPr marL="0" indent="0">
              <a:buNone/>
            </a:pPr>
            <a:r>
              <a:rPr lang="cs-CZ" dirty="0"/>
              <a:t>				2. etapa – Od 1.5.2019 do 31.12.2020</a:t>
            </a:r>
          </a:p>
          <a:p>
            <a:r>
              <a:rPr lang="cs-CZ" dirty="0"/>
              <a:t>Profinancování: 	1. etapa - do 30.5.2019</a:t>
            </a:r>
          </a:p>
          <a:p>
            <a:pPr marL="0" indent="0">
              <a:buNone/>
            </a:pPr>
            <a:r>
              <a:rPr lang="cs-CZ" dirty="0"/>
              <a:t>					2. etapa – do 29.1.2021</a:t>
            </a:r>
          </a:p>
        </p:txBody>
      </p:sp>
      <p:pic>
        <p:nvPicPr>
          <p:cNvPr id="7" name="Obrázek 6">
            <a:extLst>
              <a:ext uri="{FF2B5EF4-FFF2-40B4-BE49-F238E27FC236}">
                <a16:creationId xmlns:a16="http://schemas.microsoft.com/office/drawing/2014/main" id="{3881EB8E-4A12-48E6-B3A0-DDE5716D5CBB}"/>
              </a:ext>
            </a:extLst>
          </p:cNvPr>
          <p:cNvPicPr>
            <a:picLocks noChangeAspect="1"/>
          </p:cNvPicPr>
          <p:nvPr/>
        </p:nvPicPr>
        <p:blipFill>
          <a:blip r:embed="rId2"/>
          <a:stretch>
            <a:fillRect/>
          </a:stretch>
        </p:blipFill>
        <p:spPr>
          <a:xfrm>
            <a:off x="6387434" y="1392595"/>
            <a:ext cx="4358682" cy="2696890"/>
          </a:xfrm>
          <a:prstGeom prst="rect">
            <a:avLst/>
          </a:prstGeom>
        </p:spPr>
      </p:pic>
      <p:pic>
        <p:nvPicPr>
          <p:cNvPr id="8" name="Obrázek 7">
            <a:extLst>
              <a:ext uri="{FF2B5EF4-FFF2-40B4-BE49-F238E27FC236}">
                <a16:creationId xmlns:a16="http://schemas.microsoft.com/office/drawing/2014/main" id="{A0A16A4B-641E-4A70-A9F9-41B2EB3FE748}"/>
              </a:ext>
            </a:extLst>
          </p:cNvPr>
          <p:cNvPicPr>
            <a:picLocks noChangeAspect="1"/>
          </p:cNvPicPr>
          <p:nvPr/>
        </p:nvPicPr>
        <p:blipFill>
          <a:blip r:embed="rId3"/>
          <a:stretch>
            <a:fillRect/>
          </a:stretch>
        </p:blipFill>
        <p:spPr>
          <a:xfrm>
            <a:off x="6387434" y="4181984"/>
            <a:ext cx="4358682" cy="2704191"/>
          </a:xfrm>
          <a:prstGeom prst="rect">
            <a:avLst/>
          </a:prstGeom>
        </p:spPr>
      </p:pic>
      <p:pic>
        <p:nvPicPr>
          <p:cNvPr id="10" name="Obrázek 9">
            <a:extLst>
              <a:ext uri="{FF2B5EF4-FFF2-40B4-BE49-F238E27FC236}">
                <a16:creationId xmlns:a16="http://schemas.microsoft.com/office/drawing/2014/main" id="{322821C0-C4D4-4654-B6DD-F17C7D5C04A0}"/>
              </a:ext>
            </a:extLst>
          </p:cNvPr>
          <p:cNvPicPr>
            <a:picLocks noChangeAspect="1"/>
          </p:cNvPicPr>
          <p:nvPr/>
        </p:nvPicPr>
        <p:blipFill>
          <a:blip r:embed="rId4"/>
          <a:stretch>
            <a:fillRect/>
          </a:stretch>
        </p:blipFill>
        <p:spPr>
          <a:xfrm>
            <a:off x="3110834" y="2734382"/>
            <a:ext cx="3276600" cy="1819275"/>
          </a:xfrm>
          <a:prstGeom prst="rect">
            <a:avLst/>
          </a:prstGeom>
        </p:spPr>
      </p:pic>
    </p:spTree>
    <p:extLst>
      <p:ext uri="{BB962C8B-B14F-4D97-AF65-F5344CB8AC3E}">
        <p14:creationId xmlns:p14="http://schemas.microsoft.com/office/powerpoint/2010/main" val="2460009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3E3F33-432D-49E9-9E69-B4945478D750}"/>
              </a:ext>
            </a:extLst>
          </p:cNvPr>
          <p:cNvSpPr>
            <a:spLocks noGrp="1"/>
          </p:cNvSpPr>
          <p:nvPr>
            <p:ph type="title"/>
          </p:nvPr>
        </p:nvSpPr>
        <p:spPr>
          <a:xfrm>
            <a:off x="1988598" y="609600"/>
            <a:ext cx="7285404" cy="1320800"/>
          </a:xfrm>
        </p:spPr>
        <p:txBody>
          <a:bodyPr/>
          <a:lstStyle/>
          <a:p>
            <a:r>
              <a:rPr lang="cs-CZ" b="1" dirty="0"/>
              <a:t>Prostor pro Vaše dotazy???</a:t>
            </a:r>
          </a:p>
        </p:txBody>
      </p:sp>
      <p:pic>
        <p:nvPicPr>
          <p:cNvPr id="1026" name="Picture 2" descr="VÃ½sledek obrÃ¡zku pro obrÃ¡zek otaznÃ­k">
            <a:extLst>
              <a:ext uri="{FF2B5EF4-FFF2-40B4-BE49-F238E27FC236}">
                <a16:creationId xmlns:a16="http://schemas.microsoft.com/office/drawing/2014/main" id="{6AC168FC-54CF-407A-B99B-FBE6E25E90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2415" y="1337856"/>
            <a:ext cx="3758764" cy="418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48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E0C9E-FF21-4395-9541-4EA711DC4CFF}"/>
              </a:ext>
            </a:extLst>
          </p:cNvPr>
          <p:cNvSpPr>
            <a:spLocks noGrp="1"/>
          </p:cNvSpPr>
          <p:nvPr>
            <p:ph type="title"/>
          </p:nvPr>
        </p:nvSpPr>
        <p:spPr>
          <a:xfrm>
            <a:off x="385763" y="609600"/>
            <a:ext cx="8888239" cy="2320031"/>
          </a:xfrm>
        </p:spPr>
        <p:txBody>
          <a:bodyPr>
            <a:normAutofit fontScale="90000"/>
          </a:bodyPr>
          <a:lstStyle/>
          <a:p>
            <a:pPr algn="ctr"/>
            <a:br>
              <a:rPr lang="cs-CZ" sz="5000" dirty="0"/>
            </a:br>
            <a:br>
              <a:rPr lang="cs-CZ" sz="5000" dirty="0"/>
            </a:br>
            <a:r>
              <a:rPr lang="cs-CZ" sz="5000" dirty="0"/>
              <a:t>Děkuji Vám za pozornost!</a:t>
            </a:r>
          </a:p>
        </p:txBody>
      </p:sp>
      <p:sp>
        <p:nvSpPr>
          <p:cNvPr id="3" name="Zástupný symbol pro obsah 2">
            <a:extLst>
              <a:ext uri="{FF2B5EF4-FFF2-40B4-BE49-F238E27FC236}">
                <a16:creationId xmlns:a16="http://schemas.microsoft.com/office/drawing/2014/main" id="{BC0CEE12-261B-4326-8FA0-B9A3D9A686C9}"/>
              </a:ext>
            </a:extLst>
          </p:cNvPr>
          <p:cNvSpPr>
            <a:spLocks noGrp="1"/>
          </p:cNvSpPr>
          <p:nvPr>
            <p:ph idx="1"/>
          </p:nvPr>
        </p:nvSpPr>
        <p:spPr>
          <a:xfrm>
            <a:off x="677334" y="2160589"/>
            <a:ext cx="8596668" cy="3880773"/>
          </a:xfrm>
        </p:spPr>
        <p:txBody>
          <a:bodyPr>
            <a:normAutofit/>
          </a:bodyPr>
          <a:lstStyle/>
          <a:p>
            <a:pPr marL="0" indent="0">
              <a:buNone/>
            </a:pPr>
            <a:r>
              <a:rPr lang="cs-CZ" sz="3000" dirty="0"/>
              <a:t>	</a:t>
            </a:r>
          </a:p>
          <a:p>
            <a:pPr marL="0" indent="0">
              <a:buNone/>
            </a:pPr>
            <a:r>
              <a:rPr lang="cs-CZ" sz="3000" dirty="0"/>
              <a:t>	</a:t>
            </a:r>
          </a:p>
          <a:p>
            <a:pPr marL="0" indent="0">
              <a:buNone/>
            </a:pPr>
            <a:r>
              <a:rPr lang="cs-CZ" sz="3000" dirty="0"/>
              <a:t>	Ing. Veronika Hubová</a:t>
            </a:r>
          </a:p>
          <a:p>
            <a:pPr marL="0" indent="0">
              <a:buNone/>
            </a:pPr>
            <a:r>
              <a:rPr lang="cs-CZ" sz="3000" dirty="0"/>
              <a:t>	Projektový manažer pro IROP</a:t>
            </a:r>
          </a:p>
          <a:p>
            <a:pPr marL="0" indent="0">
              <a:buNone/>
            </a:pPr>
            <a:r>
              <a:rPr lang="cs-CZ" sz="3000" dirty="0"/>
              <a:t>	Email: </a:t>
            </a:r>
            <a:r>
              <a:rPr lang="cs-CZ" sz="3000" dirty="0">
                <a:hlinkClick r:id="rId2"/>
              </a:rPr>
              <a:t>hubova@masroznovsko.cz</a:t>
            </a:r>
            <a:endParaRPr lang="cs-CZ" sz="3000" dirty="0"/>
          </a:p>
          <a:p>
            <a:pPr marL="0" indent="0">
              <a:buNone/>
            </a:pPr>
            <a:r>
              <a:rPr lang="cs-CZ" sz="3000" dirty="0"/>
              <a:t>	Mobil: 792 304 268</a:t>
            </a:r>
          </a:p>
          <a:p>
            <a:pPr marL="0" indent="0">
              <a:buNone/>
            </a:pPr>
            <a:endParaRPr lang="cs-CZ" sz="3000" dirty="0"/>
          </a:p>
        </p:txBody>
      </p:sp>
      <p:pic>
        <p:nvPicPr>
          <p:cNvPr id="4" name="Obrázek 3">
            <a:extLst>
              <a:ext uri="{FF2B5EF4-FFF2-40B4-BE49-F238E27FC236}">
                <a16:creationId xmlns:a16="http://schemas.microsoft.com/office/drawing/2014/main" id="{7B5DF906-D2E5-43BB-AC86-8E6B799ED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513" y="1246872"/>
            <a:ext cx="1220736" cy="976796"/>
          </a:xfrm>
          <a:prstGeom prst="rect">
            <a:avLst/>
          </a:prstGeom>
        </p:spPr>
      </p:pic>
      <p:pic>
        <p:nvPicPr>
          <p:cNvPr id="5" name="Obrázek 4" descr="C:\Users\Veronika Hubová\AppData\Local\Microsoft\Windows\INetCache\Content.Word\IROP_CZ_RO_B_C RGB.JPG">
            <a:extLst>
              <a:ext uri="{FF2B5EF4-FFF2-40B4-BE49-F238E27FC236}">
                <a16:creationId xmlns:a16="http://schemas.microsoft.com/office/drawing/2014/main" id="{B7661A56-4DF8-4145-BBC0-D97295FC8F3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012" y="8140"/>
            <a:ext cx="7097739" cy="1261860"/>
          </a:xfrm>
          <a:prstGeom prst="rect">
            <a:avLst/>
          </a:prstGeom>
          <a:noFill/>
          <a:ln>
            <a:noFill/>
          </a:ln>
        </p:spPr>
      </p:pic>
    </p:spTree>
    <p:extLst>
      <p:ext uri="{BB962C8B-B14F-4D97-AF65-F5344CB8AC3E}">
        <p14:creationId xmlns:p14="http://schemas.microsoft.com/office/powerpoint/2010/main" val="5018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F6B657-A715-4253-AE41-A5C55AF2490D}"/>
              </a:ext>
            </a:extLst>
          </p:cNvPr>
          <p:cNvSpPr>
            <a:spLocks noGrp="1"/>
          </p:cNvSpPr>
          <p:nvPr>
            <p:ph type="title"/>
          </p:nvPr>
        </p:nvSpPr>
        <p:spPr>
          <a:xfrm>
            <a:off x="677334" y="609600"/>
            <a:ext cx="8596668" cy="933450"/>
          </a:xfrm>
        </p:spPr>
        <p:txBody>
          <a:bodyPr/>
          <a:lstStyle/>
          <a:p>
            <a:r>
              <a:rPr lang="cs-CZ" dirty="0"/>
              <a:t>Podpora:</a:t>
            </a:r>
          </a:p>
        </p:txBody>
      </p:sp>
      <p:sp>
        <p:nvSpPr>
          <p:cNvPr id="3" name="Zástupný symbol pro obsah 2">
            <a:extLst>
              <a:ext uri="{FF2B5EF4-FFF2-40B4-BE49-F238E27FC236}">
                <a16:creationId xmlns:a16="http://schemas.microsoft.com/office/drawing/2014/main" id="{C671237F-6BA2-4295-B37F-A4F32A2B2C98}"/>
              </a:ext>
            </a:extLst>
          </p:cNvPr>
          <p:cNvSpPr>
            <a:spLocks noGrp="1"/>
          </p:cNvSpPr>
          <p:nvPr>
            <p:ph idx="1"/>
          </p:nvPr>
        </p:nvSpPr>
        <p:spPr>
          <a:xfrm>
            <a:off x="677334" y="1233996"/>
            <a:ext cx="8596668" cy="5406501"/>
          </a:xfrm>
        </p:spPr>
        <p:txBody>
          <a:bodyPr>
            <a:noAutofit/>
          </a:bodyPr>
          <a:lstStyle/>
          <a:p>
            <a:r>
              <a:rPr lang="cs-CZ" sz="2000" b="1" dirty="0"/>
              <a:t>Celková částka alokace výzvy MAS (CZV):	</a:t>
            </a:r>
            <a:r>
              <a:rPr lang="cs-CZ" sz="2000" b="1" dirty="0">
                <a:solidFill>
                  <a:srgbClr val="FF0000"/>
                </a:solidFill>
              </a:rPr>
              <a:t> 1.946.101,- Kč</a:t>
            </a:r>
            <a:r>
              <a:rPr lang="cs-CZ" b="1" dirty="0">
                <a:solidFill>
                  <a:srgbClr val="FF0000"/>
                </a:solidFill>
              </a:rPr>
              <a:t>  </a:t>
            </a:r>
            <a:r>
              <a:rPr lang="cs-CZ" dirty="0"/>
              <a:t>	</a:t>
            </a:r>
          </a:p>
          <a:p>
            <a:endParaRPr lang="cs-CZ" sz="2000" b="1" dirty="0">
              <a:solidFill>
                <a:srgbClr val="FF0000"/>
              </a:solidFill>
            </a:endParaRPr>
          </a:p>
          <a:p>
            <a:r>
              <a:rPr lang="cs-CZ" sz="2000" b="1" dirty="0"/>
              <a:t>Minimální výše CZV na projekt:	</a:t>
            </a:r>
            <a:r>
              <a:rPr lang="cs-CZ" sz="2000" dirty="0"/>
              <a:t>			</a:t>
            </a:r>
            <a:r>
              <a:rPr lang="cs-CZ" sz="2000" b="1" dirty="0">
                <a:solidFill>
                  <a:srgbClr val="FF0000"/>
                </a:solidFill>
              </a:rPr>
              <a:t>není stanovena</a:t>
            </a:r>
          </a:p>
          <a:p>
            <a:r>
              <a:rPr lang="cs-CZ" sz="2000" b="1" dirty="0"/>
              <a:t>Maximální výše CZV na projekt:	</a:t>
            </a:r>
            <a:r>
              <a:rPr lang="cs-CZ" sz="2000" dirty="0"/>
              <a:t>			</a:t>
            </a:r>
            <a:r>
              <a:rPr lang="cs-CZ" sz="2000" b="1" dirty="0">
                <a:solidFill>
                  <a:srgbClr val="FF0000"/>
                </a:solidFill>
              </a:rPr>
              <a:t> 1.946.101,- Kč</a:t>
            </a:r>
          </a:p>
          <a:p>
            <a:endParaRPr lang="cs-CZ" sz="2000" dirty="0"/>
          </a:p>
          <a:p>
            <a:r>
              <a:rPr lang="cs-CZ" sz="2000" b="1" dirty="0"/>
              <a:t>Míra podpory:		</a:t>
            </a:r>
            <a:r>
              <a:rPr lang="cs-CZ" sz="2000" dirty="0"/>
              <a:t>		</a:t>
            </a:r>
          </a:p>
          <a:p>
            <a:pPr lvl="1"/>
            <a:r>
              <a:rPr lang="cs-CZ" sz="2000" dirty="0"/>
              <a:t>Evropský fond pro regionální rozvoj - </a:t>
            </a:r>
            <a:r>
              <a:rPr lang="cs-CZ" sz="2000" b="1" dirty="0">
                <a:solidFill>
                  <a:srgbClr val="FF0000"/>
                </a:solidFill>
              </a:rPr>
              <a:t>95 %</a:t>
            </a:r>
          </a:p>
          <a:p>
            <a:pPr lvl="1"/>
            <a:r>
              <a:rPr lang="cs-CZ" sz="2000" dirty="0"/>
              <a:t>Státní rozpočet – 0 %</a:t>
            </a:r>
          </a:p>
          <a:p>
            <a:pPr lvl="7"/>
            <a:endParaRPr lang="cs-CZ" sz="2000" dirty="0"/>
          </a:p>
          <a:p>
            <a:r>
              <a:rPr lang="cs-CZ" sz="2000" b="1" dirty="0"/>
              <a:t>Formy podpory:	</a:t>
            </a:r>
          </a:p>
          <a:p>
            <a:pPr lvl="1"/>
            <a:r>
              <a:rPr lang="cs-CZ" sz="2000" b="1" dirty="0"/>
              <a:t>Ex-post financování	</a:t>
            </a:r>
          </a:p>
          <a:p>
            <a:pPr marL="457200" lvl="1" indent="0">
              <a:buNone/>
            </a:pPr>
            <a:endParaRPr lang="cs-CZ" sz="2000" b="1" dirty="0"/>
          </a:p>
          <a:p>
            <a:pPr marL="342900" lvl="1" indent="-342900"/>
            <a:r>
              <a:rPr lang="cs-CZ" sz="2000" b="1" dirty="0"/>
              <a:t>Časová způsobilost výdajů: </a:t>
            </a:r>
            <a:r>
              <a:rPr lang="cs-CZ" sz="2000" b="1" dirty="0">
                <a:solidFill>
                  <a:srgbClr val="FF0000"/>
                </a:solidFill>
              </a:rPr>
              <a:t>1.1.2014 – 31.12.2021</a:t>
            </a:r>
          </a:p>
          <a:p>
            <a:pPr lvl="1"/>
            <a:endParaRPr lang="cs-CZ" sz="2000" dirty="0"/>
          </a:p>
        </p:txBody>
      </p:sp>
    </p:spTree>
    <p:extLst>
      <p:ext uri="{BB962C8B-B14F-4D97-AF65-F5344CB8AC3E}">
        <p14:creationId xmlns:p14="http://schemas.microsoft.com/office/powerpoint/2010/main" val="415570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556276-0288-4002-BA82-15DB0F24F316}"/>
              </a:ext>
            </a:extLst>
          </p:cNvPr>
          <p:cNvSpPr>
            <a:spLocks noGrp="1"/>
          </p:cNvSpPr>
          <p:nvPr>
            <p:ph type="title"/>
          </p:nvPr>
        </p:nvSpPr>
        <p:spPr>
          <a:xfrm>
            <a:off x="677334" y="609600"/>
            <a:ext cx="8596668" cy="719138"/>
          </a:xfrm>
        </p:spPr>
        <p:txBody>
          <a:bodyPr/>
          <a:lstStyle/>
          <a:p>
            <a:r>
              <a:rPr lang="cs-CZ" dirty="0"/>
              <a:t>Závazné dokumenty:</a:t>
            </a:r>
          </a:p>
        </p:txBody>
      </p:sp>
      <p:sp>
        <p:nvSpPr>
          <p:cNvPr id="3" name="Zástupný symbol pro obsah 2">
            <a:extLst>
              <a:ext uri="{FF2B5EF4-FFF2-40B4-BE49-F238E27FC236}">
                <a16:creationId xmlns:a16="http://schemas.microsoft.com/office/drawing/2014/main" id="{1C026E60-952F-4478-81CA-CB4A376B19C8}"/>
              </a:ext>
            </a:extLst>
          </p:cNvPr>
          <p:cNvSpPr>
            <a:spLocks noGrp="1"/>
          </p:cNvSpPr>
          <p:nvPr>
            <p:ph idx="1"/>
          </p:nvPr>
        </p:nvSpPr>
        <p:spPr>
          <a:xfrm>
            <a:off x="677334" y="1328737"/>
            <a:ext cx="10837332" cy="5386387"/>
          </a:xfrm>
        </p:spPr>
        <p:txBody>
          <a:bodyPr>
            <a:normAutofit fontScale="92500" lnSpcReduction="10000"/>
          </a:bodyPr>
          <a:lstStyle/>
          <a:p>
            <a:r>
              <a:rPr lang="cs-CZ" b="1" dirty="0"/>
              <a:t>Obecná pravidla pro žadatele a příjemce:</a:t>
            </a:r>
          </a:p>
          <a:p>
            <a:pPr lvl="1"/>
            <a:r>
              <a:rPr lang="cs-CZ" dirty="0"/>
              <a:t>Závazné pro všechny specifické cíle a výzvy</a:t>
            </a:r>
          </a:p>
          <a:p>
            <a:pPr lvl="1"/>
            <a:r>
              <a:rPr lang="cs-CZ" dirty="0">
                <a:hlinkClick r:id="rId2"/>
              </a:rPr>
              <a:t>Odkaz - Obecná pravidla pro žadatele a příjemce</a:t>
            </a:r>
            <a:r>
              <a:rPr lang="cs-CZ" dirty="0"/>
              <a:t> (platnost od 6.3.2019, verze 1.12)</a:t>
            </a:r>
          </a:p>
          <a:p>
            <a:pPr lvl="1"/>
            <a:endParaRPr lang="cs-CZ" dirty="0"/>
          </a:p>
          <a:p>
            <a:r>
              <a:rPr lang="cs-CZ" b="1" dirty="0"/>
              <a:t>Specifická pravidla pro žadatele a příjemce:</a:t>
            </a:r>
          </a:p>
          <a:p>
            <a:pPr lvl="1"/>
            <a:r>
              <a:rPr lang="cs-CZ" dirty="0"/>
              <a:t>Pro každou výzvu specifický dokument</a:t>
            </a:r>
          </a:p>
          <a:p>
            <a:pPr lvl="1"/>
            <a:r>
              <a:rPr lang="cs-CZ" dirty="0"/>
              <a:t>Obsahuje informace o oprávněných žadatelích, podporovaných aktivitách, způsobilých výdajích atd.</a:t>
            </a:r>
          </a:p>
          <a:p>
            <a:pPr lvl="1"/>
            <a:r>
              <a:rPr lang="cs-CZ" dirty="0">
                <a:hlinkClick r:id="rId3"/>
              </a:rPr>
              <a:t>Odkaz - Specifická pravidla pro žadatele a příjemce výzvy č. 55</a:t>
            </a:r>
            <a:r>
              <a:rPr lang="cs-CZ" dirty="0"/>
              <a:t> (platnost od 10.9.2018, verze 1.2)</a:t>
            </a:r>
          </a:p>
          <a:p>
            <a:pPr marL="0" indent="0">
              <a:buNone/>
            </a:pPr>
            <a:endParaRPr lang="pl-PL" dirty="0"/>
          </a:p>
          <a:p>
            <a:r>
              <a:rPr lang="cs-CZ" b="1" dirty="0"/>
              <a:t>Interní postupy MAS Rožnovsko, z.s.:</a:t>
            </a:r>
          </a:p>
          <a:p>
            <a:pPr lvl="1"/>
            <a:r>
              <a:rPr lang="cs-CZ" dirty="0"/>
              <a:t>Minimální požadavky ŘO IROP k implementaci CLLD, Interní postupy jsou MAS upraveny podle svých vnitřních dokumentů</a:t>
            </a:r>
          </a:p>
          <a:p>
            <a:pPr lvl="1"/>
            <a:r>
              <a:rPr lang="cs-CZ" dirty="0"/>
              <a:t> </a:t>
            </a:r>
            <a:r>
              <a:rPr lang="cs-CZ" dirty="0">
                <a:hlinkClick r:id="rId4"/>
              </a:rPr>
              <a:t>Odkaz - Interní postupy MAS</a:t>
            </a:r>
            <a:r>
              <a:rPr lang="cs-CZ" dirty="0"/>
              <a:t> (platnost od 17.1.2018, verze 1)</a:t>
            </a:r>
          </a:p>
          <a:p>
            <a:pPr marL="457200" lvl="1" indent="0">
              <a:buNone/>
            </a:pPr>
            <a:endParaRPr lang="cs-CZ" dirty="0"/>
          </a:p>
          <a:p>
            <a:r>
              <a:rPr lang="cs-CZ" b="1" dirty="0"/>
              <a:t>Všechny potřebné dokumenty k výzvě  č. 55 naleznete na tomto odkaze:</a:t>
            </a:r>
          </a:p>
          <a:p>
            <a:pPr lvl="1"/>
            <a:r>
              <a:rPr lang="cs-CZ" dirty="0">
                <a:hlinkClick r:id="rId5"/>
              </a:rPr>
              <a:t>Výzva č. 55 IROP</a:t>
            </a:r>
            <a:endParaRPr lang="cs-CZ" dirty="0"/>
          </a:p>
          <a:p>
            <a:pPr marL="457200" lvl="1" indent="0">
              <a:buNone/>
            </a:pPr>
            <a:endParaRPr lang="cs-CZ" dirty="0"/>
          </a:p>
          <a:p>
            <a:pPr lvl="1"/>
            <a:endParaRPr lang="cs-CZ" dirty="0"/>
          </a:p>
        </p:txBody>
      </p:sp>
    </p:spTree>
    <p:extLst>
      <p:ext uri="{BB962C8B-B14F-4D97-AF65-F5344CB8AC3E}">
        <p14:creationId xmlns:p14="http://schemas.microsoft.com/office/powerpoint/2010/main" val="339842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E6C748-C94E-4107-8A71-53114502A3CF}"/>
              </a:ext>
            </a:extLst>
          </p:cNvPr>
          <p:cNvSpPr>
            <a:spLocks noGrp="1"/>
          </p:cNvSpPr>
          <p:nvPr>
            <p:ph type="title"/>
          </p:nvPr>
        </p:nvSpPr>
        <p:spPr>
          <a:xfrm>
            <a:off x="677334" y="609600"/>
            <a:ext cx="8596668" cy="733425"/>
          </a:xfrm>
        </p:spPr>
        <p:txBody>
          <a:bodyPr/>
          <a:lstStyle/>
          <a:p>
            <a:r>
              <a:rPr lang="cs-CZ" dirty="0"/>
              <a:t>Pozor na platnost dokumentů:</a:t>
            </a:r>
          </a:p>
        </p:txBody>
      </p:sp>
      <p:sp>
        <p:nvSpPr>
          <p:cNvPr id="3" name="Zástupný symbol pro obsah 2">
            <a:extLst>
              <a:ext uri="{FF2B5EF4-FFF2-40B4-BE49-F238E27FC236}">
                <a16:creationId xmlns:a16="http://schemas.microsoft.com/office/drawing/2014/main" id="{A9805BC0-697D-4A5B-BB03-908AEDBB35C0}"/>
              </a:ext>
            </a:extLst>
          </p:cNvPr>
          <p:cNvSpPr>
            <a:spLocks noGrp="1"/>
          </p:cNvSpPr>
          <p:nvPr>
            <p:ph idx="1"/>
          </p:nvPr>
        </p:nvSpPr>
        <p:spPr>
          <a:xfrm>
            <a:off x="677334" y="1714499"/>
            <a:ext cx="9081029" cy="4533901"/>
          </a:xfrm>
        </p:spPr>
        <p:txBody>
          <a:bodyPr>
            <a:normAutofit/>
          </a:bodyPr>
          <a:lstStyle/>
          <a:p>
            <a:r>
              <a:rPr lang="cs-CZ" sz="3000" b="1" dirty="0"/>
              <a:t>Do vydání právního aktu </a:t>
            </a:r>
            <a:r>
              <a:rPr lang="cs-CZ" sz="3000" dirty="0"/>
              <a:t>se žadatel řídí verzí Obecných a Specifických pravidel </a:t>
            </a:r>
            <a:r>
              <a:rPr lang="cs-CZ" sz="3000" b="1" dirty="0"/>
              <a:t>platných v den vyhlášení výzvy</a:t>
            </a:r>
            <a:r>
              <a:rPr lang="cs-CZ" sz="3000" dirty="0"/>
              <a:t> integrovaného nástroje CLLD.</a:t>
            </a:r>
          </a:p>
          <a:p>
            <a:endParaRPr lang="cs-CZ" sz="3000" dirty="0"/>
          </a:p>
          <a:p>
            <a:r>
              <a:rPr lang="cs-CZ" sz="3000" b="1" dirty="0"/>
              <a:t>V době realizace, tj. od vydání právního aktu</a:t>
            </a:r>
            <a:r>
              <a:rPr lang="cs-CZ" sz="3000" dirty="0"/>
              <a:t>, se příjemce řídí vždy </a:t>
            </a:r>
            <a:r>
              <a:rPr lang="cs-CZ" sz="3000" b="1" dirty="0"/>
              <a:t>aktuální platnou verzí</a:t>
            </a:r>
            <a:r>
              <a:rPr lang="cs-CZ" sz="3000" dirty="0"/>
              <a:t> Obecných i Specifických pravidel.</a:t>
            </a:r>
          </a:p>
        </p:txBody>
      </p:sp>
    </p:spTree>
    <p:extLst>
      <p:ext uri="{BB962C8B-B14F-4D97-AF65-F5344CB8AC3E}">
        <p14:creationId xmlns:p14="http://schemas.microsoft.com/office/powerpoint/2010/main" val="272236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C712642E-27F6-42FC-92A3-A257B2E750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575" y="991492"/>
            <a:ext cx="10412595" cy="4006636"/>
          </a:xfrm>
        </p:spPr>
      </p:pic>
    </p:spTree>
    <p:extLst>
      <p:ext uri="{BB962C8B-B14F-4D97-AF65-F5344CB8AC3E}">
        <p14:creationId xmlns:p14="http://schemas.microsoft.com/office/powerpoint/2010/main" val="134733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18B83D-31C5-4665-8D1E-E775A3462B3E}"/>
              </a:ext>
            </a:extLst>
          </p:cNvPr>
          <p:cNvSpPr>
            <a:spLocks noGrp="1"/>
          </p:cNvSpPr>
          <p:nvPr>
            <p:ph type="title"/>
          </p:nvPr>
        </p:nvSpPr>
        <p:spPr>
          <a:xfrm>
            <a:off x="677334" y="609600"/>
            <a:ext cx="8596668" cy="747713"/>
          </a:xfrm>
        </p:spPr>
        <p:txBody>
          <a:bodyPr/>
          <a:lstStyle/>
          <a:p>
            <a:r>
              <a:rPr lang="cs-CZ" dirty="0"/>
              <a:t>Oprávnění žadatelé:</a:t>
            </a:r>
          </a:p>
        </p:txBody>
      </p:sp>
      <p:sp>
        <p:nvSpPr>
          <p:cNvPr id="3" name="Zástupný symbol pro obsah 2">
            <a:extLst>
              <a:ext uri="{FF2B5EF4-FFF2-40B4-BE49-F238E27FC236}">
                <a16:creationId xmlns:a16="http://schemas.microsoft.com/office/drawing/2014/main" id="{00CBB3ED-5C89-418F-B9EF-5994791B3F74}"/>
              </a:ext>
            </a:extLst>
          </p:cNvPr>
          <p:cNvSpPr>
            <a:spLocks noGrp="1"/>
          </p:cNvSpPr>
          <p:nvPr>
            <p:ph idx="1"/>
          </p:nvPr>
        </p:nvSpPr>
        <p:spPr>
          <a:xfrm>
            <a:off x="677333" y="1357312"/>
            <a:ext cx="8519934" cy="5500688"/>
          </a:xfrm>
        </p:spPr>
        <p:txBody>
          <a:bodyPr>
            <a:normAutofit/>
          </a:bodyPr>
          <a:lstStyle/>
          <a:p>
            <a:r>
              <a:rPr lang="cs-CZ" sz="2400" dirty="0"/>
              <a:t>Vlastníci památek, nebo subjekty s právem hospodaření (dle zápisu v katastru nemovitostí), kromě fyzických osob nepodnikajících.	</a:t>
            </a:r>
          </a:p>
        </p:txBody>
      </p:sp>
    </p:spTree>
    <p:extLst>
      <p:ext uri="{BB962C8B-B14F-4D97-AF65-F5344CB8AC3E}">
        <p14:creationId xmlns:p14="http://schemas.microsoft.com/office/powerpoint/2010/main" val="212643197"/>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940</TotalTime>
  <Words>2176</Words>
  <Application>Microsoft Office PowerPoint</Application>
  <PresentationFormat>Širokoúhlá obrazovka</PresentationFormat>
  <Paragraphs>291</Paragraphs>
  <Slides>48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48</vt:i4>
      </vt:variant>
    </vt:vector>
  </HeadingPairs>
  <TitlesOfParts>
    <vt:vector size="53" baseType="lpstr">
      <vt:lpstr>Arial</vt:lpstr>
      <vt:lpstr>Calibri</vt:lpstr>
      <vt:lpstr>Trebuchet MS</vt:lpstr>
      <vt:lpstr>Wingdings 3</vt:lpstr>
      <vt:lpstr>Fazeta</vt:lpstr>
      <vt:lpstr>Místní akční skupina Rožnovsko, z.s.  seminář k 6. výzvě IROP - „KULTURNÍ DĚDICTVÍ“ v rámci realizace Strategie komunitně vedeného místního rozvoje (SCLLD)  V Zašové 25.6.2019</vt:lpstr>
      <vt:lpstr>Program semináře:</vt:lpstr>
      <vt:lpstr>PŘEDSTAVENÍ VÝZVY</vt:lpstr>
      <vt:lpstr>Název výzvy: „Kulturní dědictví“</vt:lpstr>
      <vt:lpstr>Podpora:</vt:lpstr>
      <vt:lpstr>Závazné dokumenty:</vt:lpstr>
      <vt:lpstr>Pozor na platnost dokumentů:</vt:lpstr>
      <vt:lpstr>Prezentace aplikace PowerPoint</vt:lpstr>
      <vt:lpstr>Oprávnění žadatelé:</vt:lpstr>
      <vt:lpstr>Území realizace projektu:</vt:lpstr>
      <vt:lpstr>Cílové skupiny:</vt:lpstr>
      <vt:lpstr>Podporované aktivity – 1 – Památky:</vt:lpstr>
      <vt:lpstr>Typy podporovaných projektů:</vt:lpstr>
      <vt:lpstr>Způsobilé výdaje:</vt:lpstr>
      <vt:lpstr>Způsobilé výdaje:</vt:lpstr>
      <vt:lpstr>Povinné přílohy:</vt:lpstr>
      <vt:lpstr>Indikátory:  Podrobné informace k jednotlivým indikátorům a závazná pravidla jejich vykazování a výpočtu obsahují metodické listy indikátorů v příloze č. 3 Specifických Pravidel. </vt:lpstr>
      <vt:lpstr>Příjmy projektu:</vt:lpstr>
      <vt:lpstr>Veřejná podpora:</vt:lpstr>
      <vt:lpstr>Udržitelnost projektu:</vt:lpstr>
      <vt:lpstr>PROCES HODNOCENÍ A VÝBĚR PROJEKTŮ</vt:lpstr>
      <vt:lpstr>Prezentace aplikace PowerPoint</vt:lpstr>
      <vt:lpstr>Proces hodnocení a výběr projektů Ve Specifických pravidlech, kapitola 5.</vt:lpstr>
      <vt:lpstr>Diagram procesu hodnocení a výběru projektů:</vt:lpstr>
      <vt:lpstr>KONTROLA FORMÁLNÍCH NÁLEŽITOSTÍ A PŘIJATELNOSTI</vt:lpstr>
      <vt:lpstr>Kritéria VĚCNÉHO HODNOCENÍ:</vt:lpstr>
      <vt:lpstr>Kritéria VĚCNÉHO HODNOCENÍ:</vt:lpstr>
      <vt:lpstr>Shrnutí hodnocení MAS:</vt:lpstr>
      <vt:lpstr>PRAVIDLA PRO  ZADÁVÁNÍ  VEŘEJNÝCH ZAKÁZEK</vt:lpstr>
      <vt:lpstr>Zadávání veřejných zakázek</vt:lpstr>
      <vt:lpstr>Postup pro vkládání veřejných zakázek do systému MS2014+:</vt:lpstr>
      <vt:lpstr>POSTUP PŘI ZADÁVÁNÍ ŽÁDOSTI O PODPORU  V SYSTÉMU MS2014+</vt:lpstr>
      <vt:lpstr>Registrace žadatele do systému MS2014+: Odkaz ZDE: https://mseu.mssf.cz/</vt:lpstr>
      <vt:lpstr>Znázornění požadovaných údajů pro registraci:</vt:lpstr>
      <vt:lpstr>Přihlášení do systému po přidělení uživatelského jména:</vt:lpstr>
      <vt:lpstr>Výběr žadatele:</vt:lpstr>
      <vt:lpstr>Založení nové žádosti:</vt:lpstr>
      <vt:lpstr>Výběr Programu a výzvy: 06 – Integrovaný regionální operační program</vt:lpstr>
      <vt:lpstr>Výběr výzvy: 55. výzva IROP – KULTURNÍ DĚDICTVÍ</vt:lpstr>
      <vt:lpstr>Výběr povýzvy: Číslo podvýzvy 055/06_16_073/CLLD_16_01_004</vt:lpstr>
      <vt:lpstr>Nastavení signatáře a editora:</vt:lpstr>
      <vt:lpstr>Návod na vyplnění:</vt:lpstr>
      <vt:lpstr>Nastavení harmonogramu v žádosti:</vt:lpstr>
      <vt:lpstr>Jedno etapový projekt (ilustrativní příklad nastavení):</vt:lpstr>
      <vt:lpstr>Dvou a více etapový projekt (ilustrativní příklad nastavení):</vt:lpstr>
      <vt:lpstr>Rozpočet roční (ilustrativní příklad pro vyplňování)</vt:lpstr>
      <vt:lpstr>Prostor pro Vaše dotazy???</vt:lpstr>
      <vt:lpstr>  Děkuji Vám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Místní akční skupina Rožnovsko, z.s.  seminář k 3. výzvě IROP - „SOCIÁLNÍ SLUŽBY - IROP“ v rámci realizace Strategie komunitně vedeného místního rozvoje (SCLLD)  V Zašové19.7.2018</dc:title>
  <dc:creator>Veronika Hubová</dc:creator>
  <cp:lastModifiedBy>Veronika Hubová</cp:lastModifiedBy>
  <cp:revision>86</cp:revision>
  <cp:lastPrinted>2019-04-04T05:16:04Z</cp:lastPrinted>
  <dcterms:created xsi:type="dcterms:W3CDTF">2018-07-17T05:27:18Z</dcterms:created>
  <dcterms:modified xsi:type="dcterms:W3CDTF">2019-06-24T05:37:29Z</dcterms:modified>
</cp:coreProperties>
</file>